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88"/>
  </p:notesMasterIdLst>
  <p:handoutMasterIdLst>
    <p:handoutMasterId r:id="rId89"/>
  </p:handoutMasterIdLst>
  <p:sldIdLst>
    <p:sldId id="256" r:id="rId6"/>
    <p:sldId id="1457" r:id="rId7"/>
    <p:sldId id="1454" r:id="rId8"/>
    <p:sldId id="1483" r:id="rId9"/>
    <p:sldId id="1484" r:id="rId10"/>
    <p:sldId id="1485" r:id="rId11"/>
    <p:sldId id="1486" r:id="rId12"/>
    <p:sldId id="1487" r:id="rId13"/>
    <p:sldId id="1488" r:id="rId14"/>
    <p:sldId id="1489" r:id="rId15"/>
    <p:sldId id="1490" r:id="rId16"/>
    <p:sldId id="1491" r:id="rId17"/>
    <p:sldId id="1492" r:id="rId18"/>
    <p:sldId id="1493" r:id="rId19"/>
    <p:sldId id="1494" r:id="rId20"/>
    <p:sldId id="1495" r:id="rId21"/>
    <p:sldId id="1496" r:id="rId22"/>
    <p:sldId id="1498" r:id="rId23"/>
    <p:sldId id="1499" r:id="rId24"/>
    <p:sldId id="1500" r:id="rId25"/>
    <p:sldId id="1501" r:id="rId26"/>
    <p:sldId id="1502" r:id="rId27"/>
    <p:sldId id="1503" r:id="rId28"/>
    <p:sldId id="1504" r:id="rId29"/>
    <p:sldId id="1505" r:id="rId30"/>
    <p:sldId id="1506" r:id="rId31"/>
    <p:sldId id="1507" r:id="rId32"/>
    <p:sldId id="1508" r:id="rId33"/>
    <p:sldId id="1509" r:id="rId34"/>
    <p:sldId id="1510" r:id="rId35"/>
    <p:sldId id="1511" r:id="rId36"/>
    <p:sldId id="1512" r:id="rId37"/>
    <p:sldId id="1513" r:id="rId38"/>
    <p:sldId id="1514" r:id="rId39"/>
    <p:sldId id="1515" r:id="rId40"/>
    <p:sldId id="1516" r:id="rId41"/>
    <p:sldId id="1517" r:id="rId42"/>
    <p:sldId id="1518" r:id="rId43"/>
    <p:sldId id="1519" r:id="rId44"/>
    <p:sldId id="1520" r:id="rId45"/>
    <p:sldId id="1521" r:id="rId46"/>
    <p:sldId id="1522" r:id="rId47"/>
    <p:sldId id="1523" r:id="rId48"/>
    <p:sldId id="1524" r:id="rId49"/>
    <p:sldId id="1525" r:id="rId50"/>
    <p:sldId id="1526" r:id="rId51"/>
    <p:sldId id="1527" r:id="rId52"/>
    <p:sldId id="1528" r:id="rId53"/>
    <p:sldId id="1529" r:id="rId54"/>
    <p:sldId id="1530" r:id="rId55"/>
    <p:sldId id="1531" r:id="rId56"/>
    <p:sldId id="1532" r:id="rId57"/>
    <p:sldId id="1533" r:id="rId58"/>
    <p:sldId id="1534" r:id="rId59"/>
    <p:sldId id="1535" r:id="rId60"/>
    <p:sldId id="1536" r:id="rId61"/>
    <p:sldId id="1537" r:id="rId62"/>
    <p:sldId id="1538" r:id="rId63"/>
    <p:sldId id="1539" r:id="rId64"/>
    <p:sldId id="1540" r:id="rId65"/>
    <p:sldId id="1541" r:id="rId66"/>
    <p:sldId id="1542" r:id="rId67"/>
    <p:sldId id="1543" r:id="rId68"/>
    <p:sldId id="1544" r:id="rId69"/>
    <p:sldId id="1545" r:id="rId70"/>
    <p:sldId id="1546" r:id="rId71"/>
    <p:sldId id="1547" r:id="rId72"/>
    <p:sldId id="1548" r:id="rId73"/>
    <p:sldId id="1549" r:id="rId74"/>
    <p:sldId id="1550" r:id="rId75"/>
    <p:sldId id="1551" r:id="rId76"/>
    <p:sldId id="1552" r:id="rId77"/>
    <p:sldId id="1553" r:id="rId78"/>
    <p:sldId id="1554" r:id="rId79"/>
    <p:sldId id="1555" r:id="rId80"/>
    <p:sldId id="1556" r:id="rId81"/>
    <p:sldId id="1557" r:id="rId82"/>
    <p:sldId id="1558" r:id="rId83"/>
    <p:sldId id="1559" r:id="rId84"/>
    <p:sldId id="1560" r:id="rId85"/>
    <p:sldId id="1561" r:id="rId86"/>
    <p:sldId id="156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7527" autoAdjust="0"/>
  </p:normalViewPr>
  <p:slideViewPr>
    <p:cSldViewPr snapToGrid="0">
      <p:cViewPr varScale="1">
        <p:scale>
          <a:sx n="143" d="100"/>
          <a:sy n="143" d="100"/>
        </p:scale>
        <p:origin x="204" y="6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talk.nvidia.com/default/topic/491309/int-vs-short-vs-char-in-kerne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a:t>
            </a:fld>
            <a:endParaRPr lang="en-US"/>
          </a:p>
        </p:txBody>
      </p:sp>
    </p:spTree>
    <p:extLst>
      <p:ext uri="{BB962C8B-B14F-4D97-AF65-F5344CB8AC3E}">
        <p14:creationId xmlns:p14="http://schemas.microsoft.com/office/powerpoint/2010/main" val="301592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16</a:t>
            </a:fld>
            <a:endParaRPr lang="en-US"/>
          </a:p>
        </p:txBody>
      </p:sp>
    </p:spTree>
    <p:extLst>
      <p:ext uri="{BB962C8B-B14F-4D97-AF65-F5344CB8AC3E}">
        <p14:creationId xmlns:p14="http://schemas.microsoft.com/office/powerpoint/2010/main" val="166189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17</a:t>
            </a:fld>
            <a:endParaRPr lang="en-US"/>
          </a:p>
        </p:txBody>
      </p:sp>
    </p:spTree>
    <p:extLst>
      <p:ext uri="{BB962C8B-B14F-4D97-AF65-F5344CB8AC3E}">
        <p14:creationId xmlns:p14="http://schemas.microsoft.com/office/powerpoint/2010/main" val="408955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Volta will</a:t>
            </a:r>
            <a:r>
              <a:rPr lang="en-US" baseline="0" dirty="0"/>
              <a:t> move back to 4 schedulers per SM</a:t>
            </a:r>
          </a:p>
          <a:p>
            <a:r>
              <a:rPr lang="en-US" baseline="0" dirty="0"/>
              <a:t>Pascal: compute capability 6.0</a:t>
            </a:r>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18</a:t>
            </a:fld>
            <a:endParaRPr lang="en-US"/>
          </a:p>
        </p:txBody>
      </p:sp>
    </p:spTree>
    <p:extLst>
      <p:ext uri="{BB962C8B-B14F-4D97-AF65-F5344CB8AC3E}">
        <p14:creationId xmlns:p14="http://schemas.microsoft.com/office/powerpoint/2010/main" val="950526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a:t>
            </a:r>
            <a:r>
              <a:rPr lang="en-US" sz="900" baseline="0" dirty="0"/>
              <a:t> </a:t>
            </a:r>
            <a:r>
              <a:rPr lang="en-US" sz="900" b="1" baseline="0" dirty="0"/>
              <a:t>compute capability </a:t>
            </a:r>
            <a:r>
              <a:rPr lang="en-US" sz="900" baseline="0" dirty="0"/>
              <a:t>is an expression of the hardware generation.</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19</a:t>
            </a:fld>
            <a:endParaRPr lang="en-US"/>
          </a:p>
        </p:txBody>
      </p:sp>
    </p:spTree>
    <p:extLst>
      <p:ext uri="{BB962C8B-B14F-4D97-AF65-F5344CB8AC3E}">
        <p14:creationId xmlns:p14="http://schemas.microsoft.com/office/powerpoint/2010/main" val="3879747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3AAA3-62D5-40B8-9C0F-E2B6656587A4}" type="slidenum">
              <a:rPr lang="en-US">
                <a:solidFill>
                  <a:srgbClr val="000000"/>
                </a:solidFill>
              </a:rPr>
              <a:pPr/>
              <a:t>20</a:t>
            </a:fld>
            <a:endParaRPr lang="en-US">
              <a:solidFill>
                <a:srgbClr val="000000"/>
              </a:solidFill>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161766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fld id="{ACA57CD3-0AAD-47D4-AA49-9D7CA2CEB419}" type="slidenum">
              <a:rPr lang="en-US" smtClean="0"/>
              <a:pPr/>
              <a:t>21</a:t>
            </a:fld>
            <a:endParaRPr lang="en-US"/>
          </a:p>
        </p:txBody>
      </p:sp>
    </p:spTree>
    <p:extLst>
      <p:ext uri="{BB962C8B-B14F-4D97-AF65-F5344CB8AC3E}">
        <p14:creationId xmlns:p14="http://schemas.microsoft.com/office/powerpoint/2010/main" val="3507764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Why is it good to have many warps?</a:t>
            </a:r>
          </a:p>
          <a:p>
            <a:r>
              <a:rPr lang="en-US" sz="900" dirty="0"/>
              <a:t>If you need a memory transaction,</a:t>
            </a:r>
            <a:r>
              <a:rPr lang="en-US" sz="900" baseline="0" dirty="0"/>
              <a:t> these take hundreds of cycles.</a:t>
            </a:r>
          </a:p>
          <a:p>
            <a:r>
              <a:rPr lang="en-US" sz="900" baseline="0" dirty="0"/>
              <a:t>You need </a:t>
            </a:r>
            <a:r>
              <a:rPr lang="en-US" sz="900" b="1" baseline="0" dirty="0"/>
              <a:t>eligible warps </a:t>
            </a:r>
            <a:r>
              <a:rPr lang="en-US" sz="900" baseline="0" dirty="0"/>
              <a:t>to be executed while others wait for data (white areas)</a:t>
            </a:r>
          </a:p>
          <a:p>
            <a:endParaRPr lang="en-US" sz="900" baseline="0" dirty="0"/>
          </a:p>
          <a:p>
            <a:r>
              <a:rPr lang="en-US" sz="900" b="1" baseline="0" dirty="0"/>
              <a:t>Hiding memory latency with useful computation</a:t>
            </a:r>
          </a:p>
          <a:p>
            <a:endParaRPr lang="en-US" sz="900" b="1" baseline="0" dirty="0"/>
          </a:p>
          <a:p>
            <a:r>
              <a:rPr lang="en-US" sz="900" b="1" baseline="0" dirty="0"/>
              <a:t>Note:</a:t>
            </a:r>
            <a:r>
              <a:rPr lang="en-US" sz="900" b="0" baseline="0" dirty="0"/>
              <a:t> more warps not always better!</a:t>
            </a:r>
          </a:p>
          <a:p>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22</a:t>
            </a:fld>
            <a:endParaRPr lang="en-US"/>
          </a:p>
        </p:txBody>
      </p:sp>
    </p:spTree>
    <p:extLst>
      <p:ext uri="{BB962C8B-B14F-4D97-AF65-F5344CB8AC3E}">
        <p14:creationId xmlns:p14="http://schemas.microsoft.com/office/powerpoint/2010/main" val="380951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23</a:t>
            </a:fld>
            <a:endParaRPr lang="en-US"/>
          </a:p>
        </p:txBody>
      </p:sp>
    </p:spTree>
    <p:extLst>
      <p:ext uri="{BB962C8B-B14F-4D97-AF65-F5344CB8AC3E}">
        <p14:creationId xmlns:p14="http://schemas.microsoft.com/office/powerpoint/2010/main" val="139198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25</a:t>
            </a:fld>
            <a:endParaRPr lang="en-US"/>
          </a:p>
        </p:txBody>
      </p:sp>
    </p:spTree>
    <p:extLst>
      <p:ext uri="{BB962C8B-B14F-4D97-AF65-F5344CB8AC3E}">
        <p14:creationId xmlns:p14="http://schemas.microsoft.com/office/powerpoint/2010/main" val="251394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solidFill>
                  <a:prstClr val="black"/>
                </a:solidFill>
                <a:latin typeface="+mn-lt"/>
                <a:cs typeface="Consolas" pitchFamily="49" charset="0"/>
              </a:rPr>
              <a:t>0x01: all bits are 0 except the very least</a:t>
            </a:r>
            <a:r>
              <a:rPr lang="en-US" sz="1050" baseline="0" dirty="0">
                <a:solidFill>
                  <a:prstClr val="black"/>
                </a:solidFill>
                <a:latin typeface="+mn-lt"/>
                <a:cs typeface="Consolas" pitchFamily="49" charset="0"/>
              </a:rPr>
              <a:t> significant one.</a:t>
            </a:r>
          </a:p>
          <a:p>
            <a:r>
              <a:rPr lang="en-US" sz="1050" baseline="0" dirty="0">
                <a:solidFill>
                  <a:prstClr val="black"/>
                </a:solidFill>
                <a:latin typeface="+mn-lt"/>
                <a:cs typeface="Consolas" pitchFamily="49" charset="0"/>
              </a:rPr>
              <a:t>When i is even, the “if” gets hit; when i is odd, the “else” side gets hit </a:t>
            </a:r>
          </a:p>
          <a:p>
            <a:endParaRPr lang="en-US" sz="1050" baseline="0" dirty="0">
              <a:solidFill>
                <a:prstClr val="black"/>
              </a:solidFill>
              <a:latin typeface="+mn-lt"/>
            </a:endParaRPr>
          </a:p>
          <a:p>
            <a:r>
              <a:rPr lang="en-US" sz="1050" baseline="0" dirty="0">
                <a:solidFill>
                  <a:prstClr val="black"/>
                </a:solidFill>
                <a:latin typeface="+mn-lt"/>
              </a:rPr>
              <a:t>Neighboring threads do different things </a:t>
            </a:r>
            <a:r>
              <a:rPr lang="en-US" sz="1050" baseline="0" dirty="0">
                <a:solidFill>
                  <a:prstClr val="black"/>
                </a:solidFill>
                <a:latin typeface="+mn-lt"/>
                <a:sym typeface="Wingdings" panose="05000000000000000000" pitchFamily="2" charset="2"/>
              </a:rPr>
              <a:t> the threads inside a warp diverge</a:t>
            </a:r>
          </a:p>
          <a:p>
            <a:r>
              <a:rPr lang="en-US" sz="1050" baseline="0" dirty="0">
                <a:solidFill>
                  <a:prstClr val="black"/>
                </a:solidFill>
                <a:latin typeface="+mn-lt"/>
                <a:sym typeface="Wingdings" panose="05000000000000000000" pitchFamily="2" charset="2"/>
              </a:rPr>
              <a:t>This requires two cycles: it’s as if the number of instructions was doubled</a:t>
            </a:r>
          </a:p>
          <a:p>
            <a:pPr marL="171450" indent="-171450">
              <a:buFont typeface="Arial" panose="020B0604020202020204" pitchFamily="34" charset="0"/>
              <a:buChar char="•"/>
            </a:pPr>
            <a:endParaRPr lang="en-US" sz="1050" dirty="0">
              <a:latin typeface="+mn-lt"/>
            </a:endParaRPr>
          </a:p>
        </p:txBody>
      </p:sp>
      <p:sp>
        <p:nvSpPr>
          <p:cNvPr id="4" name="Slide Number Placeholder 3"/>
          <p:cNvSpPr>
            <a:spLocks noGrp="1"/>
          </p:cNvSpPr>
          <p:nvPr>
            <p:ph type="sldNum" sz="quarter" idx="10"/>
          </p:nvPr>
        </p:nvSpPr>
        <p:spPr/>
        <p:txBody>
          <a:bodyPr/>
          <a:lstStyle/>
          <a:p>
            <a:fld id="{A6821D61-D015-4274-B894-314414003888}"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63932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a:t>
            </a:fld>
            <a:endParaRPr lang="en-US"/>
          </a:p>
        </p:txBody>
      </p:sp>
    </p:spTree>
    <p:extLst>
      <p:ext uri="{BB962C8B-B14F-4D97-AF65-F5344CB8AC3E}">
        <p14:creationId xmlns:p14="http://schemas.microsoft.com/office/powerpoint/2010/main" val="241467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switch statement may have similar effects.</a:t>
            </a:r>
          </a:p>
          <a:p>
            <a:r>
              <a:rPr lang="en-US" dirty="0"/>
              <a:t>This results in longer times required to advance the warp</a:t>
            </a:r>
          </a:p>
        </p:txBody>
      </p:sp>
      <p:sp>
        <p:nvSpPr>
          <p:cNvPr id="4" name="Slide Number Placeholder 3"/>
          <p:cNvSpPr>
            <a:spLocks noGrp="1"/>
          </p:cNvSpPr>
          <p:nvPr>
            <p:ph type="sldNum" sz="quarter" idx="10"/>
          </p:nvPr>
        </p:nvSpPr>
        <p:spPr/>
        <p:txBody>
          <a:bodyPr/>
          <a:lstStyle/>
          <a:p>
            <a:fld id="{ACA57CD3-0AAD-47D4-AA49-9D7CA2CEB419}" type="slidenum">
              <a:rPr lang="en-US" smtClean="0"/>
              <a:pPr/>
              <a:t>28</a:t>
            </a:fld>
            <a:endParaRPr lang="en-US"/>
          </a:p>
        </p:txBody>
      </p:sp>
    </p:spTree>
    <p:extLst>
      <p:ext uri="{BB962C8B-B14F-4D97-AF65-F5344CB8AC3E}">
        <p14:creationId xmlns:p14="http://schemas.microsoft.com/office/powerpoint/2010/main" val="158453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29</a:t>
            </a:fld>
            <a:endParaRPr lang="en-US"/>
          </a:p>
        </p:txBody>
      </p:sp>
    </p:spTree>
    <p:extLst>
      <p:ext uri="{BB962C8B-B14F-4D97-AF65-F5344CB8AC3E}">
        <p14:creationId xmlns:p14="http://schemas.microsoft.com/office/powerpoint/2010/main" val="163215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30</a:t>
            </a:fld>
            <a:endParaRPr lang="en-US"/>
          </a:p>
        </p:txBody>
      </p:sp>
    </p:spTree>
    <p:extLst>
      <p:ext uri="{BB962C8B-B14F-4D97-AF65-F5344CB8AC3E}">
        <p14:creationId xmlns:p14="http://schemas.microsoft.com/office/powerpoint/2010/main" val="55940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levels of thread divergence.</a:t>
            </a:r>
          </a:p>
          <a:p>
            <a:r>
              <a:rPr lang="en-US" dirty="0"/>
              <a:t>This extreme example requires a minimum of 32 cycles.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31</a:t>
            </a:fld>
            <a:endParaRPr lang="en-US"/>
          </a:p>
        </p:txBody>
      </p:sp>
    </p:spTree>
    <p:extLst>
      <p:ext uri="{BB962C8B-B14F-4D97-AF65-F5344CB8AC3E}">
        <p14:creationId xmlns:p14="http://schemas.microsoft.com/office/powerpoint/2010/main" val="2034826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32</a:t>
            </a:fld>
            <a:endParaRPr lang="en-US"/>
          </a:p>
        </p:txBody>
      </p:sp>
    </p:spTree>
    <p:extLst>
      <p:ext uri="{BB962C8B-B14F-4D97-AF65-F5344CB8AC3E}">
        <p14:creationId xmlns:p14="http://schemas.microsoft.com/office/powerpoint/2010/main" val="3376032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fld id="{FD610F1B-C815-4D63-837F-DE9BF80525A3}" type="slidenum">
              <a:rPr lang="en-US" smtClean="0"/>
              <a:t>39</a:t>
            </a:fld>
            <a:endParaRPr lang="en-US"/>
          </a:p>
        </p:txBody>
      </p:sp>
    </p:spTree>
    <p:extLst>
      <p:ext uri="{BB962C8B-B14F-4D97-AF65-F5344CB8AC3E}">
        <p14:creationId xmlns:p14="http://schemas.microsoft.com/office/powerpoint/2010/main" val="155176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CA57CD3-0AAD-47D4-AA49-9D7CA2CEB419}" type="slidenum">
              <a:rPr lang="en-US" smtClean="0"/>
              <a:pPr/>
              <a:t>41</a:t>
            </a:fld>
            <a:endParaRPr lang="en-US"/>
          </a:p>
        </p:txBody>
      </p:sp>
    </p:spTree>
    <p:extLst>
      <p:ext uri="{BB962C8B-B14F-4D97-AF65-F5344CB8AC3E}">
        <p14:creationId xmlns:p14="http://schemas.microsoft.com/office/powerpoint/2010/main" val="2178892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DDR5 memory blocks,</a:t>
            </a:r>
            <a:r>
              <a:rPr lang="en-US" baseline="0" dirty="0"/>
              <a:t> external to the SMs.</a:t>
            </a:r>
          </a:p>
          <a:p>
            <a:r>
              <a:rPr lang="en-US" baseline="0" dirty="0"/>
              <a:t>SMs must “reach out” to global memory</a:t>
            </a:r>
          </a:p>
          <a:p>
            <a:endParaRPr lang="en-US" baseline="0" dirty="0"/>
          </a:p>
          <a:p>
            <a:r>
              <a:rPr lang="en-US" baseline="0" dirty="0"/>
              <a:t>L2 cache is also shared among all SMs.  The rest of the memory hierarchy is inside each SM</a:t>
            </a:r>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42</a:t>
            </a:fld>
            <a:endParaRPr lang="en-US"/>
          </a:p>
        </p:txBody>
      </p:sp>
    </p:spTree>
    <p:extLst>
      <p:ext uri="{BB962C8B-B14F-4D97-AF65-F5344CB8AC3E}">
        <p14:creationId xmlns:p14="http://schemas.microsoft.com/office/powerpoint/2010/main" val="2922296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336AD9-60E1-43B5-A8A9-635E224059AC}" type="slidenum">
              <a:rPr lang="en-US"/>
              <a:pPr/>
              <a:t>43</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1240732" y="3330172"/>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4255623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407584-AEE0-4EB4-885F-7A0D071837F5}" type="slidenum">
              <a:rPr lang="en-US"/>
              <a:pPr/>
              <a:t>45</a:t>
            </a:fld>
            <a:endParaRPr lang="en-US"/>
          </a:p>
        </p:txBody>
      </p:sp>
      <p:sp>
        <p:nvSpPr>
          <p:cNvPr id="208898" name="Rectangle 2"/>
          <p:cNvSpPr>
            <a:spLocks noGrp="1" noRot="1" noChangeAspect="1" noChangeArrowheads="1" noTextEdit="1"/>
          </p:cNvSpPr>
          <p:nvPr>
            <p:ph type="sldImg"/>
          </p:nvPr>
        </p:nvSpPr>
        <p:spPr>
          <a:xfrm>
            <a:off x="2311400" y="525463"/>
            <a:ext cx="4672013" cy="26289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842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19D5B8-4738-4990-B611-E17BC9B89842}" type="slidenum">
              <a:rPr lang="en-US">
                <a:solidFill>
                  <a:srgbClr val="000000"/>
                </a:solidFill>
              </a:rPr>
              <a:pPr/>
              <a:t>6</a:t>
            </a:fld>
            <a:endParaRPr lang="en-US">
              <a:solidFill>
                <a:srgbClr val="000000"/>
              </a:solidFill>
            </a:endParaRPr>
          </a:p>
        </p:txBody>
      </p:sp>
      <p:sp>
        <p:nvSpPr>
          <p:cNvPr id="167938" name="Rectangle 2"/>
          <p:cNvSpPr>
            <a:spLocks noGrp="1" noRot="1" noChangeAspect="1" noChangeArrowheads="1" noTextEdit="1"/>
          </p:cNvSpPr>
          <p:nvPr>
            <p:ph type="sldImg"/>
          </p:nvPr>
        </p:nvSpPr>
        <p:spPr>
          <a:xfrm>
            <a:off x="2362200" y="547688"/>
            <a:ext cx="4875213" cy="2743200"/>
          </a:xfrm>
          <a:ln/>
        </p:spPr>
      </p:sp>
      <p:sp>
        <p:nvSpPr>
          <p:cNvPr id="167939" name="Rectangle 3"/>
          <p:cNvSpPr>
            <a:spLocks noGrp="1" noChangeArrowheads="1"/>
          </p:cNvSpPr>
          <p:nvPr>
            <p:ph type="body" idx="1"/>
          </p:nvPr>
        </p:nvSpPr>
        <p:spPr/>
        <p:txBody>
          <a:bodyPr/>
          <a:lstStyle/>
          <a:p>
            <a:r>
              <a:rPr lang="en-US" sz="1000" dirty="0"/>
              <a:t>Two relevant questions...</a:t>
            </a:r>
          </a:p>
          <a:p>
            <a:endParaRPr lang="en-US" sz="1000" dirty="0"/>
          </a:p>
          <a:p>
            <a:r>
              <a:rPr lang="en-US" sz="1000" dirty="0"/>
              <a:t>For</a:t>
            </a:r>
            <a:r>
              <a:rPr lang="en-US" sz="1000" baseline="0" dirty="0"/>
              <a:t> larger problems you must launch multiple blocks (because of the 1024 thread/block limit).  So how is a kernel split over multiple blocks executed?</a:t>
            </a:r>
            <a:endParaRPr lang="en-US" sz="1000" dirty="0"/>
          </a:p>
          <a:p>
            <a:endParaRPr lang="en-US" sz="1000" dirty="0"/>
          </a:p>
          <a:p>
            <a:r>
              <a:rPr lang="en-US" sz="1000" dirty="0"/>
              <a:t>For</a:t>
            </a:r>
            <a:r>
              <a:rPr lang="en-US" sz="1000" baseline="0" dirty="0"/>
              <a:t> this discussion, recall the mapping between thread index and thread ID.   At the end of the day, the SM’s scheduler sees the threads in a block based on their ID (i.e. a one-dimensional array: 0,1,2,…)</a:t>
            </a:r>
            <a:endParaRPr lang="en-US" sz="1000" dirty="0"/>
          </a:p>
        </p:txBody>
      </p:sp>
    </p:spTree>
    <p:extLst>
      <p:ext uri="{BB962C8B-B14F-4D97-AF65-F5344CB8AC3E}">
        <p14:creationId xmlns:p14="http://schemas.microsoft.com/office/powerpoint/2010/main" val="11047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also </a:t>
            </a:r>
            <a:r>
              <a:rPr lang="en-US" dirty="0">
                <a:hlinkClick r:id="rId3"/>
              </a:rPr>
              <a:t>https://devtalk.nvidia.com/default/topic/491309/int-vs-short-vs-char-in-kernels/</a:t>
            </a:r>
            <a:r>
              <a:rPr lang="en-US" dirty="0"/>
              <a:t> </a:t>
            </a:r>
          </a:p>
          <a:p>
            <a:endParaRPr lang="en-US" dirty="0"/>
          </a:p>
        </p:txBody>
      </p:sp>
      <p:sp>
        <p:nvSpPr>
          <p:cNvPr id="4" name="Slide Number Placeholder 3"/>
          <p:cNvSpPr>
            <a:spLocks noGrp="1"/>
          </p:cNvSpPr>
          <p:nvPr>
            <p:ph type="sldNum" sz="quarter" idx="5"/>
          </p:nvPr>
        </p:nvSpPr>
        <p:spPr/>
        <p:txBody>
          <a:bodyPr/>
          <a:lstStyle/>
          <a:p>
            <a:fld id="{FD610F1B-C815-4D63-837F-DE9BF80525A3}" type="slidenum">
              <a:rPr lang="en-US" smtClean="0"/>
              <a:t>46</a:t>
            </a:fld>
            <a:endParaRPr lang="en-US"/>
          </a:p>
        </p:txBody>
      </p:sp>
    </p:spTree>
    <p:extLst>
      <p:ext uri="{BB962C8B-B14F-4D97-AF65-F5344CB8AC3E}">
        <p14:creationId xmlns:p14="http://schemas.microsoft.com/office/powerpoint/2010/main" val="1146630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8CE96-CEAD-4E1C-BAAD-114F07E0F447}" type="slidenum">
              <a:rPr lang="en-US"/>
              <a:pPr/>
              <a:t>47</a:t>
            </a:fld>
            <a:endParaRPr lang="en-US"/>
          </a:p>
        </p:txBody>
      </p:sp>
      <p:sp>
        <p:nvSpPr>
          <p:cNvPr id="299010" name="Rectangle 2"/>
          <p:cNvSpPr>
            <a:spLocks noGrp="1" noRot="1" noChangeAspect="1" noChangeArrowheads="1" noTextEdit="1"/>
          </p:cNvSpPr>
          <p:nvPr>
            <p:ph type="sldImg"/>
          </p:nvPr>
        </p:nvSpPr>
        <p:spPr>
          <a:xfrm>
            <a:off x="2311400" y="525463"/>
            <a:ext cx="4672013" cy="2628900"/>
          </a:xfrm>
          <a:ln/>
        </p:spPr>
      </p:sp>
      <p:sp>
        <p:nvSpPr>
          <p:cNvPr id="299011" name="Rectangle 3"/>
          <p:cNvSpPr>
            <a:spLocks noGrp="1" noChangeArrowheads="1"/>
          </p:cNvSpPr>
          <p:nvPr>
            <p:ph type="body" idx="1"/>
          </p:nvPr>
        </p:nvSpPr>
        <p:spPr>
          <a:xfrm>
            <a:off x="1240733" y="3330173"/>
            <a:ext cx="6814939" cy="3155144"/>
          </a:xfrm>
        </p:spPr>
        <p:txBody>
          <a:bodyPr/>
          <a:lstStyle/>
          <a:p>
            <a:r>
              <a:rPr lang="en-US"/>
              <a:t>Global, constant, and texture memory spaces are persistent across kernels called by the same application.</a:t>
            </a:r>
          </a:p>
        </p:txBody>
      </p:sp>
    </p:spTree>
    <p:extLst>
      <p:ext uri="{BB962C8B-B14F-4D97-AF65-F5344CB8AC3E}">
        <p14:creationId xmlns:p14="http://schemas.microsoft.com/office/powerpoint/2010/main" val="3733217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previous plot is bandwidth for </a:t>
            </a:r>
            <a:r>
              <a:rPr lang="en-US" sz="1000" b="1" dirty="0"/>
              <a:t>moving data from/to global memory</a:t>
            </a:r>
            <a:r>
              <a:rPr lang="en-US" sz="1000" dirty="0"/>
              <a:t>.</a:t>
            </a:r>
          </a:p>
          <a:p>
            <a:r>
              <a:rPr lang="en-US" sz="1000" dirty="0"/>
              <a:t>Each SM has local L1 cache (shared</a:t>
            </a:r>
            <a:r>
              <a:rPr lang="en-US" sz="1000" baseline="0" dirty="0"/>
              <a:t> with shared memory, ratio under user control).</a:t>
            </a:r>
          </a:p>
          <a:p>
            <a:endParaRPr lang="en-US" sz="1000" baseline="0" dirty="0"/>
          </a:p>
          <a:p>
            <a:r>
              <a:rPr lang="en-US" sz="1000" baseline="0" dirty="0"/>
              <a:t>Fermi default: 48 KB shared / 16 KB L1 cache (can also do16/48)</a:t>
            </a:r>
          </a:p>
          <a:p>
            <a:r>
              <a:rPr lang="en-US" sz="1000" baseline="0" dirty="0"/>
              <a:t>Kepler: 48/16, 32/32, 16/48</a:t>
            </a:r>
          </a:p>
          <a:p>
            <a:endParaRPr lang="en-US" sz="1000" baseline="0" dirty="0"/>
          </a:p>
          <a:p>
            <a:r>
              <a:rPr lang="en-US" sz="1000" baseline="0" dirty="0"/>
              <a:t>Difference: </a:t>
            </a:r>
            <a:r>
              <a:rPr lang="en-US" sz="1000" b="1" baseline="0" dirty="0"/>
              <a:t>shared memory is controlled by the user</a:t>
            </a:r>
            <a:r>
              <a:rPr lang="en-US" sz="1000" baseline="0" dirty="0"/>
              <a:t>.  L1 cache use is automatic.   If you do not use shared memory, increase the chunk for L1 cache to allow the hardware to leverage it.</a:t>
            </a:r>
            <a:endParaRPr lang="en-US" sz="10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48</a:t>
            </a:fld>
            <a:endParaRPr lang="en-US"/>
          </a:p>
        </p:txBody>
      </p:sp>
    </p:spTree>
    <p:extLst>
      <p:ext uri="{BB962C8B-B14F-4D97-AF65-F5344CB8AC3E}">
        <p14:creationId xmlns:p14="http://schemas.microsoft.com/office/powerpoint/2010/main" val="3219500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84583-C15A-4014-9BE9-EE4B9EF87EA1}" type="slidenum">
              <a:rPr lang="en-US"/>
              <a:pPr/>
              <a:t>49</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5744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75B10-DF6D-4DA6-9C62-4181DA28B18A}" type="slidenum">
              <a:rPr lang="en-US"/>
              <a:pPr/>
              <a:t>50</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800" dirty="0"/>
              <a:t>Take away message: organize your code to use as much as possible the faster memory:</a:t>
            </a:r>
          </a:p>
          <a:p>
            <a:pPr marL="171450" indent="-171450">
              <a:buFont typeface="Arial" panose="020B0604020202020204" pitchFamily="34" charset="0"/>
              <a:buChar char="•"/>
            </a:pPr>
            <a:r>
              <a:rPr lang="en-US" sz="800" dirty="0"/>
              <a:t>keep in mind the relative access times (some of these change with new hardware)</a:t>
            </a:r>
          </a:p>
          <a:p>
            <a:pPr marL="171450" indent="-171450">
              <a:buFont typeface="Arial" panose="020B0604020202020204" pitchFamily="34" charset="0"/>
              <a:buChar char="•"/>
            </a:pPr>
            <a:r>
              <a:rPr lang="en-US" sz="800" dirty="0"/>
              <a:t>be careful how you organize data and what data you bring</a:t>
            </a:r>
            <a:r>
              <a:rPr lang="en-US" sz="800" baseline="0" dirty="0"/>
              <a:t> over (do not duplicate information)</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Recall:</a:t>
            </a:r>
          </a:p>
          <a:p>
            <a:pPr marL="171450" indent="-171450">
              <a:buFont typeface="Arial" panose="020B0604020202020204" pitchFamily="34" charset="0"/>
              <a:buChar char="•"/>
            </a:pPr>
            <a:r>
              <a:rPr lang="en-US" sz="800" baseline="0" dirty="0"/>
              <a:t>GPUs have much larger register files than a CPU</a:t>
            </a:r>
          </a:p>
          <a:p>
            <a:pPr marL="171450" indent="-171450">
              <a:buFont typeface="Arial" panose="020B0604020202020204" pitchFamily="34" charset="0"/>
              <a:buChar char="•"/>
            </a:pPr>
            <a:r>
              <a:rPr lang="en-US" sz="800" baseline="0" dirty="0"/>
              <a:t>64K registers (each one word, i.e. 32 bits) per SM on Pascal</a:t>
            </a:r>
          </a:p>
          <a:p>
            <a:pPr marL="171450" indent="-171450">
              <a:buFont typeface="Arial" panose="020B0604020202020204" pitchFamily="34" charset="0"/>
              <a:buChar char="•"/>
            </a:pPr>
            <a:r>
              <a:rPr lang="en-US" sz="800" baseline="0" dirty="0"/>
              <a:t>But you can also have up to 2048 threads resident per SM</a:t>
            </a:r>
          </a:p>
          <a:p>
            <a:pPr marL="171450" indent="-171450">
              <a:buFont typeface="Arial" panose="020B0604020202020204" pitchFamily="34" charset="0"/>
              <a:buChar char="•"/>
            </a:pPr>
            <a:r>
              <a:rPr lang="en-US" sz="800" baseline="0" dirty="0"/>
              <a:t>So you end up with just 32 registers per thread!</a:t>
            </a:r>
          </a:p>
          <a:p>
            <a:pPr marL="171450" indent="-171450">
              <a:buFont typeface="Arial" panose="020B0604020202020204" pitchFamily="34" charset="0"/>
              <a:buChar char="•"/>
            </a:pPr>
            <a:r>
              <a:rPr lang="en-US" sz="800" baseline="0" dirty="0"/>
              <a:t>In fact, NVIDIA sets an upper limit of 255 registers/thread</a:t>
            </a:r>
          </a:p>
        </p:txBody>
      </p:sp>
    </p:spTree>
    <p:extLst>
      <p:ext uri="{BB962C8B-B14F-4D97-AF65-F5344CB8AC3E}">
        <p14:creationId xmlns:p14="http://schemas.microsoft.com/office/powerpoint/2010/main" val="3126080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863DB3-7B71-49CA-B25D-EAA494806174}" type="slidenum">
              <a:rPr lang="en-US"/>
              <a:pPr/>
              <a:t>51</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sz="1050" dirty="0"/>
              <a:t>Back in the day (Tesla C1060):</a:t>
            </a:r>
            <a:r>
              <a:rPr lang="en-US" sz="1050" baseline="0" dirty="0"/>
              <a:t> global memory was not cached</a:t>
            </a:r>
            <a:endParaRPr lang="en-US" sz="1050" dirty="0"/>
          </a:p>
        </p:txBody>
      </p:sp>
    </p:spTree>
    <p:extLst>
      <p:ext uri="{BB962C8B-B14F-4D97-AF65-F5344CB8AC3E}">
        <p14:creationId xmlns:p14="http://schemas.microsoft.com/office/powerpoint/2010/main" val="2170062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DC1405-2A0C-427C-90B9-E5E96BB7F7F6}" type="slidenum">
              <a:rPr lang="en-US"/>
              <a:pPr/>
              <a:t>52</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xfrm>
            <a:off x="1240732" y="3330172"/>
            <a:ext cx="6814939" cy="3155144"/>
          </a:xfrm>
        </p:spPr>
        <p:txBody>
          <a:bodyPr/>
          <a:lstStyle/>
          <a:p>
            <a:endParaRPr lang="en-US"/>
          </a:p>
        </p:txBody>
      </p:sp>
    </p:spTree>
    <p:extLst>
      <p:ext uri="{BB962C8B-B14F-4D97-AF65-F5344CB8AC3E}">
        <p14:creationId xmlns:p14="http://schemas.microsoft.com/office/powerpoint/2010/main" val="4249814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D7EDB3-0742-46F8-9863-B6B1894BE0C2}" type="slidenum">
              <a:rPr lang="en-US"/>
              <a:pPr/>
              <a:t>53</a:t>
            </a:fld>
            <a:endParaRPr lang="en-US"/>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r>
              <a:rPr lang="en-US" sz="900" dirty="0"/>
              <a:t>Here we will use a bus instead of a bunch of cars to bring over data from memory.</a:t>
            </a:r>
          </a:p>
          <a:p>
            <a:endParaRPr lang="en-US" sz="900" dirty="0"/>
          </a:p>
          <a:p>
            <a:r>
              <a:rPr lang="en-US" sz="900" dirty="0"/>
              <a:t>Savings come from the fact that bandwidth to accessing shared memory is ~10 better than global memory.</a:t>
            </a:r>
          </a:p>
          <a:p>
            <a:endParaRPr lang="en-US" sz="900" dirty="0"/>
          </a:p>
          <a:p>
            <a:r>
              <a:rPr lang="en-US" sz="900" dirty="0"/>
              <a:t>Thread synchronization becomes crucial to avoid race conditions</a:t>
            </a:r>
          </a:p>
        </p:txBody>
      </p:sp>
    </p:spTree>
    <p:extLst>
      <p:ext uri="{BB962C8B-B14F-4D97-AF65-F5344CB8AC3E}">
        <p14:creationId xmlns:p14="http://schemas.microsoft.com/office/powerpoint/2010/main" val="69602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89C285-05EF-4D33-A034-3228E5345762}" type="slidenum">
              <a:rPr lang="en-US"/>
              <a:pPr/>
              <a:t>54</a:t>
            </a:fld>
            <a:endParaRPr lang="en-US"/>
          </a:p>
        </p:txBody>
      </p:sp>
      <p:sp>
        <p:nvSpPr>
          <p:cNvPr id="2" name="Notes Placeholder 1"/>
          <p:cNvSpPr>
            <a:spLocks noGrp="1"/>
          </p:cNvSpPr>
          <p:nvPr>
            <p:ph type="body" idx="1"/>
          </p:nvPr>
        </p:nvSpPr>
        <p:spPr/>
        <p:txBody>
          <a:bodyPr/>
          <a:lstStyle/>
          <a:p>
            <a:endParaRPr lang="en-US" sz="900" dirty="0"/>
          </a:p>
        </p:txBody>
      </p:sp>
    </p:spTree>
    <p:extLst>
      <p:ext uri="{BB962C8B-B14F-4D97-AF65-F5344CB8AC3E}">
        <p14:creationId xmlns:p14="http://schemas.microsoft.com/office/powerpoint/2010/main" val="1687981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reuse </a:t>
            </a:r>
            <a:r>
              <a:rPr lang="en-US" dirty="0"/>
              <a:t>is the goal</a:t>
            </a:r>
          </a:p>
        </p:txBody>
      </p:sp>
      <p:sp>
        <p:nvSpPr>
          <p:cNvPr id="4" name="Slide Number Placeholder 3"/>
          <p:cNvSpPr>
            <a:spLocks noGrp="1"/>
          </p:cNvSpPr>
          <p:nvPr>
            <p:ph type="sldNum" sz="quarter" idx="10"/>
          </p:nvPr>
        </p:nvSpPr>
        <p:spPr/>
        <p:txBody>
          <a:bodyPr/>
          <a:lstStyle/>
          <a:p>
            <a:fld id="{ACA57CD3-0AAD-47D4-AA49-9D7CA2CEB419}" type="slidenum">
              <a:rPr lang="en-US" smtClean="0"/>
              <a:pPr/>
              <a:t>55</a:t>
            </a:fld>
            <a:endParaRPr lang="en-US"/>
          </a:p>
        </p:txBody>
      </p:sp>
    </p:spTree>
    <p:extLst>
      <p:ext uri="{BB962C8B-B14F-4D97-AF65-F5344CB8AC3E}">
        <p14:creationId xmlns:p14="http://schemas.microsoft.com/office/powerpoint/2010/main" val="96119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fld id="{ACA57CD3-0AAD-47D4-AA49-9D7CA2CEB419}" type="slidenum">
              <a:rPr lang="en-US" smtClean="0"/>
              <a:pPr/>
              <a:t>7</a:t>
            </a:fld>
            <a:endParaRPr lang="en-US"/>
          </a:p>
        </p:txBody>
      </p:sp>
    </p:spTree>
    <p:extLst>
      <p:ext uri="{BB962C8B-B14F-4D97-AF65-F5344CB8AC3E}">
        <p14:creationId xmlns:p14="http://schemas.microsoft.com/office/powerpoint/2010/main" val="3963844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56</a:t>
            </a:fld>
            <a:endParaRPr lang="en-US"/>
          </a:p>
        </p:txBody>
      </p:sp>
    </p:spTree>
    <p:extLst>
      <p:ext uri="{BB962C8B-B14F-4D97-AF65-F5344CB8AC3E}">
        <p14:creationId xmlns:p14="http://schemas.microsoft.com/office/powerpoint/2010/main" val="2361588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9E0D24-C628-4693-B239-0D9A3D689701}" type="slidenum">
              <a:rPr lang="en-US"/>
              <a:pPr/>
              <a:t>57</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900" dirty="0"/>
              <a:t>Recall: global memory:</a:t>
            </a:r>
            <a:r>
              <a:rPr lang="en-US" sz="900" baseline="0" dirty="0"/>
              <a:t> DRAM</a:t>
            </a:r>
            <a:br>
              <a:rPr lang="en-US" sz="900" baseline="0" dirty="0"/>
            </a:br>
            <a:r>
              <a:rPr lang="en-US" sz="900" baseline="0" dirty="0"/>
              <a:t>Shared memory: SRAM (split with L1 - Fermi or dedicated - Pascal)</a:t>
            </a:r>
            <a:endParaRPr lang="en-US" sz="900" dirty="0"/>
          </a:p>
          <a:p>
            <a:endParaRPr lang="en-US" sz="900" dirty="0"/>
          </a:p>
          <a:p>
            <a:r>
              <a:rPr lang="en-US" sz="900" dirty="0"/>
              <a:t>Focus on </a:t>
            </a:r>
            <a:r>
              <a:rPr lang="en-US" sz="900" b="1" dirty="0"/>
              <a:t>data reuse</a:t>
            </a:r>
          </a:p>
          <a:p>
            <a:r>
              <a:rPr lang="en-US" sz="900" b="0" dirty="0"/>
              <a:t>Introduce the concept of </a:t>
            </a:r>
            <a:r>
              <a:rPr lang="en-US" sz="900" b="1" dirty="0"/>
              <a:t>tiling</a:t>
            </a:r>
            <a:r>
              <a:rPr lang="en-US" sz="900" b="0" dirty="0"/>
              <a:t> (common programming pattern)</a:t>
            </a:r>
          </a:p>
        </p:txBody>
      </p:sp>
    </p:spTree>
    <p:extLst>
      <p:ext uri="{BB962C8B-B14F-4D97-AF65-F5344CB8AC3E}">
        <p14:creationId xmlns:p14="http://schemas.microsoft.com/office/powerpoint/2010/main" val="283241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5FAF5-F616-48C5-BC20-9981FF440682}" type="slidenum">
              <a:rPr lang="en-US"/>
              <a:pPr/>
              <a:t>58</a:t>
            </a:fld>
            <a:endParaRPr lang="en-US"/>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1050" dirty="0"/>
              <a:t>We will have a first loop</a:t>
            </a:r>
            <a:r>
              <a:rPr lang="en-US" sz="1050" baseline="0" dirty="0"/>
              <a:t> over tiles (moving left in A, moving down in B)</a:t>
            </a:r>
          </a:p>
          <a:p>
            <a:pPr marL="171450" indent="-171450">
              <a:buFont typeface="Arial" panose="020B0604020202020204" pitchFamily="34" charset="0"/>
              <a:buChar char="•"/>
            </a:pPr>
            <a:r>
              <a:rPr lang="en-US" sz="1050" baseline="0" dirty="0"/>
              <a:t>Then, inside a tile (i.e. a block), each thread will loop over a row in the A tile and a column in the B tile to calculate a piece of its final value (the red square in C)</a:t>
            </a:r>
            <a:endParaRPr lang="en-US" sz="1050" dirty="0"/>
          </a:p>
        </p:txBody>
      </p:sp>
    </p:spTree>
    <p:extLst>
      <p:ext uri="{BB962C8B-B14F-4D97-AF65-F5344CB8AC3E}">
        <p14:creationId xmlns:p14="http://schemas.microsoft.com/office/powerpoint/2010/main" val="4281504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We will have 256</a:t>
            </a:r>
            <a:r>
              <a:rPr lang="en-US" sz="1000" baseline="0" dirty="0"/>
              <a:t> (16x16) threads that will work in concert on a tile</a:t>
            </a:r>
          </a:p>
          <a:p>
            <a:pPr marL="171450" indent="-171450">
              <a:buFont typeface="Arial" panose="020B0604020202020204" pitchFamily="34" charset="0"/>
              <a:buChar char="•"/>
            </a:pPr>
            <a:r>
              <a:rPr lang="en-US" sz="1000" baseline="0" dirty="0"/>
              <a:t>They will bring together (in shared memory) one tile from A and one tile from B</a:t>
            </a:r>
          </a:p>
          <a:p>
            <a:pPr marL="171450" indent="-171450">
              <a:buFont typeface="Arial" panose="020B0604020202020204" pitchFamily="34" charset="0"/>
              <a:buChar char="•"/>
            </a:pPr>
            <a:r>
              <a:rPr lang="en-US" sz="1000" baseline="0" dirty="0"/>
              <a:t>Then, they each work separately on calculating an increment for their assigned C[</a:t>
            </a:r>
            <a:r>
              <a:rPr lang="en-US" sz="1000" baseline="0" dirty="0" err="1"/>
              <a:t>i,j</a:t>
            </a:r>
            <a:r>
              <a:rPr lang="en-US" sz="1000" baseline="0" dirty="0"/>
              <a:t>]</a:t>
            </a:r>
          </a:p>
          <a:p>
            <a:pPr marL="171450" indent="-171450">
              <a:buFont typeface="Arial" panose="020B0604020202020204" pitchFamily="34" charset="0"/>
              <a:buChar char="•"/>
            </a:pPr>
            <a:r>
              <a:rPr lang="en-US" sz="1000" baseline="0" dirty="0"/>
              <a:t>But they do so by sharing data!</a:t>
            </a:r>
            <a:endParaRPr lang="en-US" sz="10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59</a:t>
            </a:fld>
            <a:endParaRPr lang="en-US"/>
          </a:p>
        </p:txBody>
      </p:sp>
    </p:spTree>
    <p:extLst>
      <p:ext uri="{BB962C8B-B14F-4D97-AF65-F5344CB8AC3E}">
        <p14:creationId xmlns:p14="http://schemas.microsoft.com/office/powerpoint/2010/main" val="858195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F495C-9425-4B8E-B276-9DB1F11C826E}" type="slidenum">
              <a:rPr lang="en-US"/>
              <a:pPr/>
              <a:t>60</a:t>
            </a:fld>
            <a:endParaRPr lang="en-US"/>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r>
              <a:rPr lang="en-US" sz="800" dirty="0"/>
              <a:t>Execution</a:t>
            </a:r>
            <a:r>
              <a:rPr lang="en-US" sz="800" baseline="0" dirty="0"/>
              <a:t> configuration:</a:t>
            </a:r>
          </a:p>
          <a:p>
            <a:pPr marL="171450" indent="-171450">
              <a:buFont typeface="Arial" panose="020B0604020202020204" pitchFamily="34" charset="0"/>
              <a:buChar char="•"/>
            </a:pPr>
            <a:r>
              <a:rPr lang="en-US" sz="800" baseline="0" dirty="0"/>
              <a:t>blocks must all have 16x16 = 256 threads (take advantage of 2D layout)</a:t>
            </a:r>
          </a:p>
          <a:p>
            <a:pPr marL="171450" indent="-171450">
              <a:buFont typeface="Arial" panose="020B0604020202020204" pitchFamily="34" charset="0"/>
              <a:buChar char="•"/>
            </a:pPr>
            <a:r>
              <a:rPr lang="en-US" sz="800" baseline="0" dirty="0"/>
              <a:t>how many blocks do we need?</a:t>
            </a:r>
            <a:br>
              <a:rPr lang="en-US" sz="800" baseline="0" dirty="0"/>
            </a:br>
            <a:r>
              <a:rPr lang="en-US" sz="800" baseline="0" dirty="0"/>
              <a:t>simple under our assumption that the matrix dimensions are multiples of the tile size</a:t>
            </a:r>
          </a:p>
          <a:p>
            <a:pPr marL="171450" indent="-171450">
              <a:buFont typeface="Arial" panose="020B0604020202020204" pitchFamily="34" charset="0"/>
              <a:buChar char="•"/>
            </a:pPr>
            <a:r>
              <a:rPr lang="en-US" sz="800" baseline="0" dirty="0"/>
              <a:t>if not, more complicated (some tiles will “fall off” the matrix extent)</a:t>
            </a:r>
            <a:br>
              <a:rPr lang="en-US" sz="800" baseline="0" dirty="0"/>
            </a:br>
            <a:r>
              <a:rPr lang="en-US" sz="800" baseline="0" dirty="0"/>
              <a:t>this is messy and main part of frustration in CUDA computing</a:t>
            </a:r>
          </a:p>
          <a:p>
            <a:pPr marL="0" indent="0">
              <a:buFont typeface="Arial" panose="020B0604020202020204" pitchFamily="34" charset="0"/>
              <a:buNone/>
            </a:pPr>
            <a:endParaRPr lang="en-US" sz="800" baseline="0" dirty="0"/>
          </a:p>
          <a:p>
            <a:endParaRPr lang="en-US" sz="800" dirty="0"/>
          </a:p>
        </p:txBody>
      </p:sp>
    </p:spTree>
    <p:extLst>
      <p:ext uri="{BB962C8B-B14F-4D97-AF65-F5344CB8AC3E}">
        <p14:creationId xmlns:p14="http://schemas.microsoft.com/office/powerpoint/2010/main" val="3394264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err="1"/>
              <a:t>bx</a:t>
            </a:r>
            <a:r>
              <a:rPr lang="en-US" sz="800" dirty="0"/>
              <a:t> = </a:t>
            </a:r>
            <a:r>
              <a:rPr lang="en-US" sz="800" dirty="0" err="1"/>
              <a:t>blockIdx.x</a:t>
            </a:r>
            <a:r>
              <a:rPr lang="en-US" sz="800" baseline="0" dirty="0"/>
              <a:t>     </a:t>
            </a:r>
            <a:r>
              <a:rPr lang="en-US" sz="800" dirty="0"/>
              <a:t>the B (and C) matrix sub-block column index</a:t>
            </a:r>
          </a:p>
          <a:p>
            <a:r>
              <a:rPr lang="en-US" sz="800" dirty="0"/>
              <a:t>by = </a:t>
            </a:r>
            <a:r>
              <a:rPr lang="en-US" sz="800" dirty="0" err="1"/>
              <a:t>blockIdx.y</a:t>
            </a:r>
            <a:r>
              <a:rPr lang="en-US" sz="800" baseline="0" dirty="0"/>
              <a:t>     </a:t>
            </a:r>
            <a:r>
              <a:rPr lang="en-US" sz="800" dirty="0"/>
              <a:t>the A (and C) matrix sub-block row index</a:t>
            </a:r>
          </a:p>
          <a:p>
            <a:endParaRPr lang="en-US" sz="800" dirty="0"/>
          </a:p>
          <a:p>
            <a:r>
              <a:rPr lang="en-US" sz="800" dirty="0" err="1"/>
              <a:t>aBegin</a:t>
            </a:r>
            <a:r>
              <a:rPr lang="en-US" sz="800" baseline="0" dirty="0"/>
              <a:t> = </a:t>
            </a:r>
            <a:r>
              <a:rPr lang="en-US" sz="800" baseline="0" dirty="0" err="1"/>
              <a:t>wA</a:t>
            </a:r>
            <a:r>
              <a:rPr lang="en-US" sz="800" baseline="0" dirty="0"/>
              <a:t> * (by*BLOCK_SIZE)  i</a:t>
            </a:r>
            <a:r>
              <a:rPr lang="en-US" sz="800" dirty="0"/>
              <a:t>ndex of the first sub-matrix of A processed by the block</a:t>
            </a:r>
          </a:p>
          <a:p>
            <a:r>
              <a:rPr lang="en-US" sz="800" dirty="0" err="1"/>
              <a:t>aEnd</a:t>
            </a:r>
            <a:r>
              <a:rPr lang="en-US" sz="800" dirty="0"/>
              <a:t>    = </a:t>
            </a:r>
            <a:r>
              <a:rPr lang="en-US" sz="800" dirty="0" err="1"/>
              <a:t>aBegin</a:t>
            </a:r>
            <a:r>
              <a:rPr lang="en-US" sz="800" dirty="0"/>
              <a:t> + </a:t>
            </a:r>
            <a:r>
              <a:rPr lang="en-US" sz="800" dirty="0" err="1"/>
              <a:t>wA</a:t>
            </a:r>
            <a:r>
              <a:rPr lang="en-US" sz="800" dirty="0"/>
              <a:t> – 1</a:t>
            </a:r>
          </a:p>
          <a:p>
            <a:r>
              <a:rPr lang="en-US" sz="800" dirty="0" err="1"/>
              <a:t>aStep</a:t>
            </a:r>
            <a:r>
              <a:rPr lang="en-US" sz="800" baseline="0" dirty="0"/>
              <a:t> = BLOCK_SIZE</a:t>
            </a:r>
          </a:p>
          <a:p>
            <a:endParaRPr lang="en-US" sz="800" baseline="0" dirty="0"/>
          </a:p>
          <a:p>
            <a:r>
              <a:rPr lang="en-US" sz="800" dirty="0" err="1"/>
              <a:t>bBegin</a:t>
            </a:r>
            <a:r>
              <a:rPr lang="en-US" sz="800" dirty="0"/>
              <a:t> = BLOCK_SIZE * </a:t>
            </a:r>
            <a:r>
              <a:rPr lang="en-US" sz="800" dirty="0" err="1"/>
              <a:t>bx</a:t>
            </a:r>
            <a:r>
              <a:rPr lang="en-US" sz="800" dirty="0"/>
              <a:t>;</a:t>
            </a:r>
          </a:p>
          <a:p>
            <a:r>
              <a:rPr lang="en-US" sz="800" dirty="0" err="1"/>
              <a:t>bStep</a:t>
            </a:r>
            <a:r>
              <a:rPr lang="en-US" sz="800" dirty="0"/>
              <a:t> = BLOCK_SIZE * </a:t>
            </a:r>
            <a:r>
              <a:rPr lang="en-US" sz="800" dirty="0" err="1"/>
              <a:t>wB</a:t>
            </a:r>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61</a:t>
            </a:fld>
            <a:endParaRPr lang="en-US"/>
          </a:p>
        </p:txBody>
      </p:sp>
    </p:spTree>
    <p:extLst>
      <p:ext uri="{BB962C8B-B14F-4D97-AF65-F5344CB8AC3E}">
        <p14:creationId xmlns:p14="http://schemas.microsoft.com/office/powerpoint/2010/main" val="1415567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DBD316-5E34-4948-A793-308A93D31A05}" type="slidenum">
              <a:rPr lang="en-US"/>
              <a:pPr/>
              <a:t>62</a:t>
            </a:fld>
            <a:endParaRPr lang="en-US"/>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pPr marL="171450" indent="-171450">
              <a:buFont typeface="Arial" panose="020B0604020202020204" pitchFamily="34" charset="0"/>
              <a:buChar char="•"/>
            </a:pPr>
            <a:r>
              <a:rPr lang="en-US" sz="900" dirty="0"/>
              <a:t>if </a:t>
            </a:r>
            <a:r>
              <a:rPr lang="en-US" sz="900" b="1" dirty="0"/>
              <a:t>__shared__ </a:t>
            </a:r>
            <a:r>
              <a:rPr lang="en-US" sz="900" dirty="0"/>
              <a:t>does not appear: each thread sets aside 16x16 memory locations for As</a:t>
            </a:r>
            <a:r>
              <a:rPr lang="en-US" sz="900" baseline="0" dirty="0"/>
              <a:t> and 16x16 for </a:t>
            </a:r>
            <a:r>
              <a:rPr lang="en-US" sz="900" baseline="0" dirty="0" err="1"/>
              <a:t>Bs</a:t>
            </a:r>
            <a:endParaRPr lang="en-US" sz="900" baseline="0" dirty="0"/>
          </a:p>
          <a:p>
            <a:pPr marL="171450" indent="-171450">
              <a:buFont typeface="Arial" panose="020B0604020202020204" pitchFamily="34" charset="0"/>
              <a:buChar char="•"/>
            </a:pPr>
            <a:r>
              <a:rPr lang="en-US" sz="900" baseline="0" dirty="0"/>
              <a:t>that’s already double what could ever be in registers </a:t>
            </a:r>
            <a:r>
              <a:rPr lang="en-US" sz="900" baseline="0" dirty="0">
                <a:sym typeface="Wingdings" panose="05000000000000000000" pitchFamily="2" charset="2"/>
              </a:rPr>
              <a:t> spills to local memory</a:t>
            </a:r>
          </a:p>
          <a:p>
            <a:pPr marL="171450" indent="-171450">
              <a:buFont typeface="Arial" panose="020B0604020202020204" pitchFamily="34" charset="0"/>
              <a:buChar char="•"/>
            </a:pPr>
            <a:r>
              <a:rPr lang="en-US" sz="900" baseline="0" dirty="0">
                <a:sym typeface="Wingdings" panose="05000000000000000000" pitchFamily="2" charset="2"/>
              </a:rPr>
              <a:t>with </a:t>
            </a:r>
            <a:r>
              <a:rPr lang="en-US" sz="900" b="1" baseline="0" dirty="0">
                <a:sym typeface="Wingdings" panose="05000000000000000000" pitchFamily="2" charset="2"/>
              </a:rPr>
              <a:t>__shared__ </a:t>
            </a:r>
            <a:r>
              <a:rPr lang="en-US" sz="900" baseline="0" dirty="0">
                <a:sym typeface="Wingdings" panose="05000000000000000000" pitchFamily="2" charset="2"/>
              </a:rPr>
              <a:t>this memory is specific to the block and shared between all threads in the block!</a:t>
            </a:r>
          </a:p>
          <a:p>
            <a:pPr marL="171450" indent="-171450">
              <a:buFont typeface="Arial" panose="020B0604020202020204" pitchFamily="34" charset="0"/>
              <a:buChar char="•"/>
            </a:pPr>
            <a:r>
              <a:rPr lang="en-US" sz="900" baseline="0" dirty="0">
                <a:sym typeface="Wingdings" panose="05000000000000000000" pitchFamily="2" charset="2"/>
              </a:rPr>
              <a:t>attention: all threads bring over </a:t>
            </a:r>
            <a:r>
              <a:rPr lang="en-US" sz="900" b="1" baseline="0" dirty="0">
                <a:sym typeface="Wingdings" panose="05000000000000000000" pitchFamily="2" charset="2"/>
              </a:rPr>
              <a:t>disjoint</a:t>
            </a:r>
            <a:r>
              <a:rPr lang="en-US" sz="900" baseline="0" dirty="0">
                <a:sym typeface="Wingdings" panose="05000000000000000000" pitchFamily="2" charset="2"/>
              </a:rPr>
              <a:t> pieces of data</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Why do we need the </a:t>
            </a:r>
            <a:r>
              <a:rPr lang="en-US" sz="900" b="1" baseline="0" dirty="0">
                <a:sym typeface="Wingdings" panose="05000000000000000000" pitchFamily="2" charset="2"/>
              </a:rPr>
              <a:t>__</a:t>
            </a:r>
            <a:r>
              <a:rPr lang="en-US" sz="900" b="1" baseline="0" dirty="0" err="1">
                <a:sym typeface="Wingdings" panose="05000000000000000000" pitchFamily="2" charset="2"/>
              </a:rPr>
              <a:t>syncthreads</a:t>
            </a:r>
            <a:r>
              <a:rPr lang="en-US" sz="900" b="1" baseline="0" dirty="0">
                <a:sym typeface="Wingdings" panose="05000000000000000000" pitchFamily="2" charset="2"/>
              </a:rPr>
              <a:t> </a:t>
            </a:r>
            <a:r>
              <a:rPr lang="en-US" sz="900" baseline="0" dirty="0">
                <a:sym typeface="Wingdings" panose="05000000000000000000" pitchFamily="2" charset="2"/>
              </a:rPr>
              <a:t>here?   Only threads in the same warp proceed in lock-step fashion.  But threads in different warps do not.</a:t>
            </a:r>
          </a:p>
          <a:p>
            <a:pPr marL="171450" indent="-171450">
              <a:buFont typeface="Arial" panose="020B0604020202020204" pitchFamily="34" charset="0"/>
              <a:buChar char="•"/>
            </a:pPr>
            <a:r>
              <a:rPr lang="en-US" sz="900" baseline="0" dirty="0">
                <a:sym typeface="Wingdings" panose="05000000000000000000" pitchFamily="2" charset="2"/>
              </a:rPr>
              <a:t>Who gets synchronized?  Threads in the same block</a:t>
            </a:r>
          </a:p>
          <a:p>
            <a:pPr marL="171450" indent="-171450">
              <a:buFont typeface="Arial" panose="020B0604020202020204" pitchFamily="34" charset="0"/>
              <a:buChar char="•"/>
            </a:pPr>
            <a:endParaRPr lang="en-US" sz="900" baseline="0" dirty="0">
              <a:sym typeface="Wingdings" panose="05000000000000000000" pitchFamily="2" charset="2"/>
            </a:endParaRPr>
          </a:p>
          <a:p>
            <a:pPr marL="171450" indent="-171450">
              <a:buFont typeface="Arial" panose="020B0604020202020204" pitchFamily="34" charset="0"/>
              <a:buChar char="•"/>
            </a:pPr>
            <a:r>
              <a:rPr lang="en-US" sz="900" baseline="0" dirty="0">
                <a:sym typeface="Wingdings" panose="05000000000000000000" pitchFamily="2" charset="2"/>
              </a:rPr>
              <a:t>Would it make sense to have a Cs in shared memory?  No – recall the “test for using shared memory”; no other thread needs this information</a:t>
            </a:r>
            <a:endParaRPr lang="en-US" sz="900" dirty="0"/>
          </a:p>
        </p:txBody>
      </p:sp>
    </p:spTree>
    <p:extLst>
      <p:ext uri="{BB962C8B-B14F-4D97-AF65-F5344CB8AC3E}">
        <p14:creationId xmlns:p14="http://schemas.microsoft.com/office/powerpoint/2010/main" val="1995205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733978-C0A8-4362-BC32-0E6CB9054FB5}" type="slidenum">
              <a:rPr lang="en-US"/>
              <a:pPr/>
              <a:t>63</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sz="900" b="1" dirty="0"/>
              <a:t>Attention</a:t>
            </a:r>
            <a:r>
              <a:rPr lang="en-US" sz="900" dirty="0"/>
              <a:t>: do not put a __</a:t>
            </a:r>
            <a:r>
              <a:rPr lang="en-US" sz="900" dirty="0" err="1"/>
              <a:t>syncthreads</a:t>
            </a:r>
            <a:r>
              <a:rPr lang="en-US" sz="900" dirty="0"/>
              <a:t> in an if statement unless you can guarantee all threads in the block go through there!</a:t>
            </a:r>
          </a:p>
        </p:txBody>
      </p:sp>
    </p:spTree>
    <p:extLst>
      <p:ext uri="{BB962C8B-B14F-4D97-AF65-F5344CB8AC3E}">
        <p14:creationId xmlns:p14="http://schemas.microsoft.com/office/powerpoint/2010/main" val="1856347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a:t>
            </a:r>
            <a:r>
              <a:rPr lang="en-US" b="1" dirty="0"/>
              <a:t>caches intermediating global memory access</a:t>
            </a:r>
            <a:r>
              <a:rPr lang="en-US" dirty="0"/>
              <a:t>.</a:t>
            </a:r>
          </a:p>
          <a:p>
            <a:r>
              <a:rPr lang="en-US" dirty="0"/>
              <a:t>Recall: shared memory is not cached</a:t>
            </a:r>
          </a:p>
        </p:txBody>
      </p:sp>
      <p:sp>
        <p:nvSpPr>
          <p:cNvPr id="4" name="Slide Number Placeholder 3"/>
          <p:cNvSpPr>
            <a:spLocks noGrp="1"/>
          </p:cNvSpPr>
          <p:nvPr>
            <p:ph type="sldNum" sz="quarter" idx="10"/>
          </p:nvPr>
        </p:nvSpPr>
        <p:spPr/>
        <p:txBody>
          <a:bodyPr/>
          <a:lstStyle/>
          <a:p>
            <a:fld id="{ACA57CD3-0AAD-47D4-AA49-9D7CA2CEB419}" type="slidenum">
              <a:rPr lang="en-US" smtClean="0"/>
              <a:pPr/>
              <a:t>66</a:t>
            </a:fld>
            <a:endParaRPr lang="en-US"/>
          </a:p>
        </p:txBody>
      </p:sp>
    </p:spTree>
    <p:extLst>
      <p:ext uri="{BB962C8B-B14F-4D97-AF65-F5344CB8AC3E}">
        <p14:creationId xmlns:p14="http://schemas.microsoft.com/office/powerpoint/2010/main" val="3428365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What is important about a cache line of 128 bytes?</a:t>
            </a:r>
          </a:p>
          <a:p>
            <a:pPr marL="171450" indent="-171450">
              <a:buFont typeface="Arial" panose="020B0604020202020204" pitchFamily="34" charset="0"/>
              <a:buChar char="•"/>
            </a:pPr>
            <a:r>
              <a:rPr lang="en-US" sz="900" dirty="0"/>
              <a:t>it</a:t>
            </a:r>
            <a:r>
              <a:rPr lang="en-US" sz="900" baseline="0" dirty="0"/>
              <a:t> </a:t>
            </a:r>
            <a:r>
              <a:rPr lang="en-US" sz="900" b="1" baseline="0" dirty="0"/>
              <a:t>maps</a:t>
            </a:r>
            <a:r>
              <a:rPr lang="en-US" sz="900" baseline="0" dirty="0"/>
              <a:t> well in a data transaction for an entire warp:  32 floats or 32 </a:t>
            </a:r>
            <a:r>
              <a:rPr lang="en-US" sz="900" baseline="0" dirty="0" err="1"/>
              <a:t>ints</a:t>
            </a:r>
            <a:endParaRPr lang="en-US" sz="900" baseline="0" dirty="0"/>
          </a:p>
          <a:p>
            <a:pPr marL="171450" indent="-171450">
              <a:buFont typeface="Arial" panose="020B0604020202020204" pitchFamily="34" charset="0"/>
              <a:buChar char="•"/>
            </a:pPr>
            <a:r>
              <a:rPr lang="en-US" sz="900" baseline="0" dirty="0"/>
              <a:t>in one operation services all threads in a warp</a:t>
            </a:r>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dirty="0"/>
              <a:t>You can determine at *compile* time (through flags: -</a:t>
            </a:r>
            <a:r>
              <a:rPr lang="en-US" sz="900" dirty="0" err="1"/>
              <a:t>dlcm</a:t>
            </a:r>
            <a:r>
              <a:rPr lang="en-US" sz="900" dirty="0"/>
              <a:t>=ca/cg) if you double cache [L1 &amp; L2] or only cache [L2 only]</a:t>
            </a:r>
          </a:p>
          <a:p>
            <a:pPr marL="171450" indent="-171450">
              <a:buFont typeface="Arial" panose="020B0604020202020204" pitchFamily="34" charset="0"/>
              <a:buChar char="•"/>
            </a:pPr>
            <a:r>
              <a:rPr lang="en-US" sz="900" dirty="0"/>
              <a:t>If [L1 &amp; L2], a memory access is serviced with a 128-byte memory transaction</a:t>
            </a:r>
          </a:p>
          <a:p>
            <a:pPr marL="171450" indent="-171450">
              <a:buFont typeface="Arial" panose="020B0604020202020204" pitchFamily="34" charset="0"/>
              <a:buChar char="•"/>
            </a:pPr>
            <a:r>
              <a:rPr lang="en-US" sz="900" dirty="0"/>
              <a:t>If [L2 only], a memory access is serviced with a 32-byte memory transaction</a:t>
            </a:r>
          </a:p>
          <a:p>
            <a:pPr marL="171450" indent="-171450">
              <a:buFont typeface="Arial" panose="020B0604020202020204" pitchFamily="34" charset="0"/>
              <a:buChar char="•"/>
            </a:pPr>
            <a:r>
              <a:rPr lang="en-US" sz="900" dirty="0"/>
              <a:t>This can reduce over-fetch in the case of scattered memory accesses</a:t>
            </a:r>
          </a:p>
          <a:p>
            <a:pPr marL="171450" indent="-171450">
              <a:buFont typeface="Arial" panose="020B0604020202020204" pitchFamily="34" charset="0"/>
              <a:buChar char="•"/>
            </a:pPr>
            <a:r>
              <a:rPr lang="en-US" sz="900" dirty="0"/>
              <a:t>Good for irregular pattern access (sparse linear algebra)</a:t>
            </a:r>
          </a:p>
        </p:txBody>
      </p:sp>
      <p:sp>
        <p:nvSpPr>
          <p:cNvPr id="4" name="Slide Number Placeholder 3"/>
          <p:cNvSpPr>
            <a:spLocks noGrp="1"/>
          </p:cNvSpPr>
          <p:nvPr>
            <p:ph type="sldNum" sz="quarter" idx="10"/>
          </p:nvPr>
        </p:nvSpPr>
        <p:spPr/>
        <p:txBody>
          <a:bodyPr/>
          <a:lstStyle/>
          <a:p>
            <a:fld id="{ACA57CD3-0AAD-47D4-AA49-9D7CA2CEB419}" type="slidenum">
              <a:rPr lang="en-US" smtClean="0"/>
              <a:pPr/>
              <a:t>67</a:t>
            </a:fld>
            <a:endParaRPr lang="en-US"/>
          </a:p>
        </p:txBody>
      </p:sp>
    </p:spTree>
    <p:extLst>
      <p:ext uri="{BB962C8B-B14F-4D97-AF65-F5344CB8AC3E}">
        <p14:creationId xmlns:p14="http://schemas.microsoft.com/office/powerpoint/2010/main" val="3589936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9AC7D-492B-4DB4-85E8-9C9B68E49DEF}" type="slidenum">
              <a:rPr lang="en-US">
                <a:solidFill>
                  <a:srgbClr val="000000"/>
                </a:solidFill>
              </a:rPr>
              <a:pPr/>
              <a:t>8</a:t>
            </a:fld>
            <a:endParaRPr lang="en-US">
              <a:solidFill>
                <a:srgbClr val="000000"/>
              </a:solidFill>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3047542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Recalling some numbers for a particular card (Fermi).</a:t>
            </a:r>
          </a:p>
          <a:p>
            <a:r>
              <a:rPr lang="en-US" sz="1000" dirty="0"/>
              <a:t>On </a:t>
            </a:r>
            <a:r>
              <a:rPr lang="en-US" sz="1000" b="1" dirty="0"/>
              <a:t>all</a:t>
            </a:r>
            <a:r>
              <a:rPr lang="en-US" sz="1000" dirty="0"/>
              <a:t> recent cards, all memory transactions are intermediated by the cache.</a:t>
            </a:r>
          </a:p>
          <a:p>
            <a:endParaRPr lang="en-US" sz="1000" dirty="0"/>
          </a:p>
          <a:p>
            <a:r>
              <a:rPr lang="en-US" sz="1000" b="1" dirty="0"/>
              <a:t>Size</a:t>
            </a:r>
            <a:r>
              <a:rPr lang="en-US" sz="1000" b="1" baseline="0" dirty="0"/>
              <a:t> of cache line: 128 bytes</a:t>
            </a:r>
          </a:p>
          <a:p>
            <a:endParaRPr lang="en-US" sz="1000" baseline="0" dirty="0"/>
          </a:p>
          <a:p>
            <a:pPr marL="0" indent="0">
              <a:buFont typeface="Arial" panose="020B0604020202020204" pitchFamily="34" charset="0"/>
              <a:buNone/>
            </a:pPr>
            <a:r>
              <a:rPr lang="en-US" sz="1000" dirty="0"/>
              <a:t>You can determine at *compile* time (through flags: -</a:t>
            </a:r>
            <a:r>
              <a:rPr lang="en-US" sz="1000" dirty="0" err="1"/>
              <a:t>dlcm</a:t>
            </a:r>
            <a:r>
              <a:rPr lang="en-US" sz="1000" dirty="0"/>
              <a:t>=ca/cg) if you double cache [L1 &amp; L2] or only cache [L2 only]</a:t>
            </a:r>
          </a:p>
          <a:p>
            <a:pPr marL="171450" indent="-171450">
              <a:buFont typeface="Arial" panose="020B0604020202020204" pitchFamily="34" charset="0"/>
              <a:buChar char="•"/>
            </a:pPr>
            <a:r>
              <a:rPr lang="en-US" sz="1000" dirty="0"/>
              <a:t>If [L1 &amp; L2], a memory access is serviced with a 128-byte memory transaction</a:t>
            </a:r>
          </a:p>
          <a:p>
            <a:pPr marL="171450" indent="-171450">
              <a:buFont typeface="Arial" panose="020B0604020202020204" pitchFamily="34" charset="0"/>
              <a:buChar char="•"/>
            </a:pPr>
            <a:r>
              <a:rPr lang="en-US" sz="1000" dirty="0"/>
              <a:t>If [L2 only], a memory access is serviced with a 32-byte memory transaction</a:t>
            </a:r>
          </a:p>
          <a:p>
            <a:pPr marL="171450" indent="-171450">
              <a:buFont typeface="Arial" panose="020B0604020202020204" pitchFamily="34" charset="0"/>
              <a:buChar char="•"/>
            </a:pPr>
            <a:r>
              <a:rPr lang="en-US" sz="1000" dirty="0"/>
              <a:t>This can reduce over-fetch in the case of scattered memory accesses</a:t>
            </a:r>
          </a:p>
          <a:p>
            <a:pPr marL="171450" indent="-171450">
              <a:buFont typeface="Arial" panose="020B0604020202020204" pitchFamily="34" charset="0"/>
              <a:buChar char="•"/>
            </a:pPr>
            <a:r>
              <a:rPr lang="en-US" sz="1000" dirty="0"/>
              <a:t>Good for irregular pattern access (sparse linear algebra)</a:t>
            </a:r>
          </a:p>
          <a:p>
            <a:endParaRPr lang="en-US" sz="10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68</a:t>
            </a:fld>
            <a:endParaRPr lang="en-US"/>
          </a:p>
        </p:txBody>
      </p:sp>
    </p:spTree>
    <p:extLst>
      <p:ext uri="{BB962C8B-B14F-4D97-AF65-F5344CB8AC3E}">
        <p14:creationId xmlns:p14="http://schemas.microsoft.com/office/powerpoint/2010/main" val="1669438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 Maxwell and Pascal, dedicated shared memory (64) and unified</a:t>
            </a:r>
            <a:r>
              <a:rPr lang="en-US" sz="800" baseline="0" dirty="0"/>
              <a:t> L1 cache (24), per SM</a:t>
            </a:r>
          </a:p>
          <a:p>
            <a:r>
              <a:rPr lang="en-US" sz="800" baseline="0" dirty="0"/>
              <a:t>Pre-Pascal, the L1 cache / </a:t>
            </a:r>
            <a:r>
              <a:rPr lang="en-US" sz="800" baseline="0" dirty="0" err="1"/>
              <a:t>ShMem</a:t>
            </a:r>
            <a:r>
              <a:rPr lang="en-US" sz="800" baseline="0" dirty="0"/>
              <a:t> split can be done at runtime, or through compiler option</a:t>
            </a:r>
          </a:p>
          <a:p>
            <a:endParaRPr lang="en-US" sz="800" baseline="0" dirty="0"/>
          </a:p>
          <a:p>
            <a:r>
              <a:rPr lang="en-US" sz="800" baseline="0" dirty="0"/>
              <a:t>One last note about </a:t>
            </a:r>
            <a:r>
              <a:rPr lang="en-US" sz="800" b="1" baseline="0" dirty="0"/>
              <a:t>specifying</a:t>
            </a:r>
            <a:r>
              <a:rPr lang="en-US" sz="800" baseline="0" dirty="0"/>
              <a:t> use of shared memory for a block:</a:t>
            </a:r>
          </a:p>
          <a:p>
            <a:pPr marL="171450" indent="-171450">
              <a:buFont typeface="Arial" panose="020B0604020202020204" pitchFamily="34" charset="0"/>
              <a:buChar char="•"/>
            </a:pPr>
            <a:r>
              <a:rPr lang="en-US" sz="800" baseline="0" dirty="0"/>
              <a:t>statically, declared in the kernel function using the keyword __shared__ like we did before</a:t>
            </a:r>
          </a:p>
          <a:p>
            <a:pPr marL="171450" indent="-171450">
              <a:buFont typeface="Arial" panose="020B0604020202020204" pitchFamily="34" charset="0"/>
              <a:buChar char="•"/>
            </a:pPr>
            <a:r>
              <a:rPr lang="en-US" sz="800" baseline="0" dirty="0"/>
              <a:t>specify requirements through the execution configuration:</a:t>
            </a:r>
            <a:br>
              <a:rPr lang="en-US" sz="800" baseline="0" dirty="0"/>
            </a:br>
            <a:r>
              <a:rPr lang="en-US" sz="800" baseline="0" dirty="0">
                <a:latin typeface="Consolas" panose="020B0609020204030204" pitchFamily="49" charset="0"/>
              </a:rPr>
              <a:t>__global__ void </a:t>
            </a:r>
            <a:r>
              <a:rPr lang="en-US" sz="800" baseline="0" dirty="0" err="1">
                <a:latin typeface="Consolas" panose="020B0609020204030204" pitchFamily="49" charset="0"/>
              </a:rPr>
              <a:t>my_kernel</a:t>
            </a: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     extern __shared__ float As[];   // size is Ns bytes</a:t>
            </a:r>
            <a:br>
              <a:rPr lang="en-US" sz="800" baseline="0" dirty="0">
                <a:latin typeface="Consolas" panose="020B0609020204030204" pitchFamily="49" charset="0"/>
              </a:rPr>
            </a:br>
            <a:r>
              <a:rPr lang="en-US" sz="800" baseline="0" dirty="0">
                <a:latin typeface="Consolas" panose="020B0609020204030204" pitchFamily="49" charset="0"/>
              </a:rPr>
              <a:t>     …</a:t>
            </a:r>
            <a:br>
              <a:rPr lang="en-US" sz="800" baseline="0" dirty="0">
                <a:latin typeface="Consolas" panose="020B0609020204030204" pitchFamily="49" charset="0"/>
              </a:rPr>
            </a:br>
            <a:r>
              <a:rPr lang="en-US" sz="800" baseline="0" dirty="0">
                <a:latin typeface="Consolas" panose="020B0609020204030204" pitchFamily="49" charset="0"/>
              </a:rPr>
              <a:t>}</a:t>
            </a:r>
            <a:br>
              <a:rPr lang="en-US" sz="800" baseline="0" dirty="0">
                <a:latin typeface="Consolas" panose="020B0609020204030204" pitchFamily="49" charset="0"/>
              </a:rPr>
            </a:br>
            <a:r>
              <a:rPr lang="en-US" sz="800" baseline="0" dirty="0" err="1">
                <a:latin typeface="Consolas" panose="020B0609020204030204" pitchFamily="49" charset="0"/>
              </a:rPr>
              <a:t>my_kernel</a:t>
            </a:r>
            <a:r>
              <a:rPr lang="en-US" sz="800" baseline="0" dirty="0">
                <a:latin typeface="Consolas" panose="020B0609020204030204" pitchFamily="49" charset="0"/>
              </a:rPr>
              <a:t>&lt;&lt;&lt; </a:t>
            </a:r>
            <a:r>
              <a:rPr lang="en-US" sz="800" baseline="0" dirty="0" err="1">
                <a:latin typeface="Consolas" panose="020B0609020204030204" pitchFamily="49" charset="0"/>
              </a:rPr>
              <a:t>grid_dim</a:t>
            </a:r>
            <a:r>
              <a:rPr lang="en-US" sz="800" baseline="0" dirty="0">
                <a:latin typeface="Consolas" panose="020B0609020204030204" pitchFamily="49" charset="0"/>
              </a:rPr>
              <a:t> , </a:t>
            </a:r>
            <a:r>
              <a:rPr lang="en-US" sz="800" baseline="0" dirty="0" err="1">
                <a:latin typeface="Consolas" panose="020B0609020204030204" pitchFamily="49" charset="0"/>
              </a:rPr>
              <a:t>block_dim</a:t>
            </a:r>
            <a:r>
              <a:rPr lang="en-US" sz="800" baseline="0" dirty="0">
                <a:latin typeface="Consolas" panose="020B0609020204030204" pitchFamily="49" charset="0"/>
              </a:rPr>
              <a:t> , Ns &gt;&gt;&gt; (…);</a:t>
            </a:r>
          </a:p>
          <a:p>
            <a:pPr marL="171450" indent="-171450">
              <a:buFont typeface="Arial" panose="020B0604020202020204" pitchFamily="34" charset="0"/>
              <a:buChar char="•"/>
            </a:pPr>
            <a:r>
              <a:rPr lang="en-US" sz="800" baseline="0" dirty="0"/>
              <a:t>dynamically, through the CUDA driver API (low-level) </a:t>
            </a:r>
            <a:r>
              <a:rPr lang="en-US" sz="800" baseline="0" dirty="0" err="1">
                <a:latin typeface="Consolas" panose="020B0609020204030204" pitchFamily="49" charset="0"/>
              </a:rPr>
              <a:t>cuFuncSetSharedSize</a:t>
            </a:r>
            <a:r>
              <a:rPr lang="en-US" sz="800" baseline="0" dirty="0">
                <a:latin typeface="Consolas" panose="020B0609020204030204" pitchFamily="49" charset="0"/>
              </a:rPr>
              <a:t>();</a:t>
            </a:r>
            <a:br>
              <a:rPr lang="en-US" sz="800" baseline="0" dirty="0">
                <a:latin typeface="Consolas" panose="020B0609020204030204" pitchFamily="49" charset="0"/>
              </a:rPr>
            </a:br>
            <a:endParaRPr lang="en-US" sz="800" baseline="0" dirty="0"/>
          </a:p>
          <a:p>
            <a:pPr marL="0" indent="0">
              <a:buFont typeface="Arial" panose="020B0604020202020204" pitchFamily="34" charset="0"/>
              <a:buNone/>
            </a:pPr>
            <a:r>
              <a:rPr lang="en-US" sz="800" baseline="0" dirty="0"/>
              <a:t>Note: as of Fermi, </a:t>
            </a:r>
            <a:r>
              <a:rPr lang="en-US" sz="800" b="1" baseline="0" dirty="0"/>
              <a:t>no direct access </a:t>
            </a:r>
            <a:r>
              <a:rPr lang="en-US" sz="800" baseline="0" dirty="0"/>
              <a:t>to shared memory.  May need to use </a:t>
            </a:r>
            <a:r>
              <a:rPr lang="en-US" sz="800" baseline="0" dirty="0">
                <a:latin typeface="Consolas" panose="020B0609020204030204" pitchFamily="49" charset="0"/>
              </a:rPr>
              <a:t>volatile</a:t>
            </a:r>
            <a:r>
              <a:rPr lang="en-US" sz="800" baseline="0" dirty="0"/>
              <a:t> to prevent the compiler from optimizing by using registers!    Not needed here because __</a:t>
            </a:r>
            <a:r>
              <a:rPr lang="en-US" sz="800" baseline="0" dirty="0" err="1"/>
              <a:t>syncthreads</a:t>
            </a:r>
            <a:r>
              <a:rPr lang="en-US" sz="800" baseline="0" dirty="0"/>
              <a:t> already has memory-fencing built-in (i.e. the registers are evicted back to shared memory at that point)</a:t>
            </a:r>
          </a:p>
          <a:p>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69</a:t>
            </a:fld>
            <a:endParaRPr lang="en-US"/>
          </a:p>
        </p:txBody>
      </p:sp>
    </p:spTree>
    <p:extLst>
      <p:ext uri="{BB962C8B-B14F-4D97-AF65-F5344CB8AC3E}">
        <p14:creationId xmlns:p14="http://schemas.microsoft.com/office/powerpoint/2010/main" val="255035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C5FF1-5951-4EA0-B508-A0373A1FCCBA}" type="slidenum">
              <a:rPr lang="en-US"/>
              <a:pPr/>
              <a:t>70</a:t>
            </a:fld>
            <a:endParaRPr lang="en-US"/>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2407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C5FF1-5951-4EA0-B508-A0373A1FCCBA}" type="slidenum">
              <a:rPr lang="en-US"/>
              <a:pPr/>
              <a:t>71</a:t>
            </a:fld>
            <a:endParaRPr lang="en-US"/>
          </a:p>
        </p:txBody>
      </p:sp>
      <p:sp>
        <p:nvSpPr>
          <p:cNvPr id="225282" name="Rectangle 2"/>
          <p:cNvSpPr>
            <a:spLocks noGrp="1" noRot="1" noChangeAspect="1" noChangeArrowheads="1" noTextEdit="1"/>
          </p:cNvSpPr>
          <p:nvPr>
            <p:ph type="sldImg"/>
          </p:nvPr>
        </p:nvSpPr>
        <p:spPr>
          <a:xfrm>
            <a:off x="2311400" y="525463"/>
            <a:ext cx="4672013" cy="2628900"/>
          </a:xfrm>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9810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EE83E3-AC3F-44BE-9ACD-466AAA9D0C90}" type="slidenum">
              <a:rPr lang="en-US"/>
              <a:pPr/>
              <a:t>72</a:t>
            </a:fld>
            <a:endParaRPr lang="en-US"/>
          </a:p>
        </p:txBody>
      </p:sp>
      <p:sp>
        <p:nvSpPr>
          <p:cNvPr id="219138" name="Rectangle 2"/>
          <p:cNvSpPr>
            <a:spLocks noGrp="1" noRot="1" noChangeAspect="1" noChangeArrowheads="1" noTextEdit="1"/>
          </p:cNvSpPr>
          <p:nvPr>
            <p:ph type="sldImg"/>
          </p:nvPr>
        </p:nvSpPr>
        <p:spPr>
          <a:xfrm>
            <a:off x="2311400" y="525463"/>
            <a:ext cx="4672013" cy="26289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075204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0A776-CAFB-49B7-BB10-810A39B25165}" type="slidenum">
              <a:rPr lang="en-US"/>
              <a:pPr/>
              <a:t>73</a:t>
            </a:fld>
            <a:endParaRPr lang="en-US"/>
          </a:p>
        </p:txBody>
      </p:sp>
      <p:sp>
        <p:nvSpPr>
          <p:cNvPr id="223234" name="Rectangle 2"/>
          <p:cNvSpPr>
            <a:spLocks noGrp="1" noRot="1" noChangeAspect="1" noChangeArrowheads="1" noTextEdit="1"/>
          </p:cNvSpPr>
          <p:nvPr>
            <p:ph type="sldImg"/>
          </p:nvPr>
        </p:nvSpPr>
        <p:spPr>
          <a:xfrm>
            <a:off x="2311400" y="525463"/>
            <a:ext cx="4672013" cy="2628900"/>
          </a:xfrm>
          <a:ln/>
        </p:spPr>
      </p:sp>
      <p:sp>
        <p:nvSpPr>
          <p:cNvPr id="223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7352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2BAEA3-4848-4EFC-AA56-E38F0566E512}" type="slidenum">
              <a:rPr lang="en-US"/>
              <a:pPr/>
              <a:t>74</a:t>
            </a:fld>
            <a:endParaRPr lang="en-US"/>
          </a:p>
        </p:txBody>
      </p:sp>
      <p:sp>
        <p:nvSpPr>
          <p:cNvPr id="233474" name="Rectangle 2"/>
          <p:cNvSpPr>
            <a:spLocks noGrp="1" noRot="1" noChangeAspect="1" noChangeArrowheads="1" noTextEdit="1"/>
          </p:cNvSpPr>
          <p:nvPr>
            <p:ph type="sldImg"/>
          </p:nvPr>
        </p:nvSpPr>
        <p:spPr>
          <a:xfrm>
            <a:off x="2311400" y="525463"/>
            <a:ext cx="4672013" cy="2628900"/>
          </a:xfrm>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37352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D794A1-49E1-41E3-B0EF-9F7AAB030299}" type="slidenum">
              <a:rPr lang="en-US"/>
              <a:pPr/>
              <a:t>75</a:t>
            </a:fld>
            <a:endParaRPr lang="en-US"/>
          </a:p>
        </p:txBody>
      </p:sp>
      <p:sp>
        <p:nvSpPr>
          <p:cNvPr id="231426" name="Rectangle 2"/>
          <p:cNvSpPr>
            <a:spLocks noGrp="1" noRot="1" noChangeAspect="1" noChangeArrowheads="1" noTextEdit="1"/>
          </p:cNvSpPr>
          <p:nvPr>
            <p:ph type="sldImg"/>
          </p:nvPr>
        </p:nvSpPr>
        <p:spPr>
          <a:xfrm>
            <a:off x="2311400" y="525463"/>
            <a:ext cx="4672013" cy="2628900"/>
          </a:xfrm>
          <a:ln/>
        </p:spPr>
      </p:sp>
      <p:sp>
        <p:nvSpPr>
          <p:cNvPr id="231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41172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2F8C3-5720-4FEE-B890-AC3BABD357AF}" type="slidenum">
              <a:rPr lang="en-US"/>
              <a:pPr/>
              <a:t>76</a:t>
            </a:fld>
            <a:endParaRPr lang="en-US"/>
          </a:p>
        </p:txBody>
      </p:sp>
      <p:sp>
        <p:nvSpPr>
          <p:cNvPr id="227330" name="Rectangle 2"/>
          <p:cNvSpPr>
            <a:spLocks noGrp="1" noRot="1" noChangeAspect="1" noChangeArrowheads="1" noTextEdit="1"/>
          </p:cNvSpPr>
          <p:nvPr>
            <p:ph type="sldImg"/>
          </p:nvPr>
        </p:nvSpPr>
        <p:spPr>
          <a:xfrm>
            <a:off x="2311400" y="525463"/>
            <a:ext cx="4672013" cy="2628900"/>
          </a:xfrm>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19246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77</a:t>
            </a:fld>
            <a:endParaRPr lang="en-US"/>
          </a:p>
        </p:txBody>
      </p:sp>
    </p:spTree>
    <p:extLst>
      <p:ext uri="{BB962C8B-B14F-4D97-AF65-F5344CB8AC3E}">
        <p14:creationId xmlns:p14="http://schemas.microsoft.com/office/powerpoint/2010/main" val="1777498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Pascal architecture indicates a</a:t>
            </a:r>
            <a:r>
              <a:rPr lang="en-US" sz="900" baseline="0" dirty="0"/>
              <a:t> move to a simpler </a:t>
            </a:r>
            <a:r>
              <a:rPr lang="en-US" sz="900" baseline="0" dirty="0" err="1"/>
              <a:t>datapath</a:t>
            </a:r>
            <a:r>
              <a:rPr lang="en-US" sz="900" baseline="0" dirty="0"/>
              <a:t> that requires less die area and lower power requirements.</a:t>
            </a:r>
          </a:p>
          <a:p>
            <a:endParaRPr lang="en-US" sz="900" baseline="0" dirty="0"/>
          </a:p>
          <a:p>
            <a:r>
              <a:rPr lang="en-US" sz="900" baseline="0" dirty="0"/>
              <a:t>But performance was not affected:  smarter schedulers!</a:t>
            </a:r>
          </a:p>
          <a:p>
            <a:r>
              <a:rPr lang="en-US" sz="900" baseline="0" dirty="0"/>
              <a:t>For example, </a:t>
            </a:r>
            <a:r>
              <a:rPr lang="en-US" sz="900" b="1" baseline="0" dirty="0"/>
              <a:t>Pascal can issue 32-bit operations (double precision) in a cycle.</a:t>
            </a:r>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10</a:t>
            </a:fld>
            <a:endParaRPr lang="en-US"/>
          </a:p>
        </p:txBody>
      </p:sp>
    </p:spTree>
    <p:extLst>
      <p:ext uri="{BB962C8B-B14F-4D97-AF65-F5344CB8AC3E}">
        <p14:creationId xmlns:p14="http://schemas.microsoft.com/office/powerpoint/2010/main" val="21217157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78</a:t>
            </a:fld>
            <a:endParaRPr lang="en-US"/>
          </a:p>
        </p:txBody>
      </p:sp>
    </p:spTree>
    <p:extLst>
      <p:ext uri="{BB962C8B-B14F-4D97-AF65-F5344CB8AC3E}">
        <p14:creationId xmlns:p14="http://schemas.microsoft.com/office/powerpoint/2010/main" val="1049206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547A1E-BD1B-44A0-A303-03A9BA915DCF}" type="slidenum">
              <a:rPr lang="en-US"/>
              <a:pPr/>
              <a:t>79</a:t>
            </a:fld>
            <a:endParaRPr lang="en-US"/>
          </a:p>
        </p:txBody>
      </p:sp>
      <p:sp>
        <p:nvSpPr>
          <p:cNvPr id="235522" name="Rectangle 2"/>
          <p:cNvSpPr>
            <a:spLocks noGrp="1" noRot="1" noChangeAspect="1" noChangeArrowheads="1" noTextEdit="1"/>
          </p:cNvSpPr>
          <p:nvPr>
            <p:ph type="sldImg"/>
          </p:nvPr>
        </p:nvSpPr>
        <p:spPr>
          <a:xfrm>
            <a:off x="2311400" y="525463"/>
            <a:ext cx="4672013" cy="2628900"/>
          </a:xfrm>
          <a:ln/>
        </p:spPr>
      </p:sp>
      <p:sp>
        <p:nvSpPr>
          <p:cNvPr id="235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14988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3235C3-3CB1-463E-9B05-D6255F89D141}" type="slidenum">
              <a:rPr lang="en-US"/>
              <a:pPr/>
              <a:t>80</a:t>
            </a:fld>
            <a:endParaRPr lang="en-US"/>
          </a:p>
        </p:txBody>
      </p:sp>
      <p:sp>
        <p:nvSpPr>
          <p:cNvPr id="237570" name="Rectangle 2"/>
          <p:cNvSpPr>
            <a:spLocks noGrp="1" noRot="1" noChangeAspect="1" noChangeArrowheads="1" noTextEdit="1"/>
          </p:cNvSpPr>
          <p:nvPr>
            <p:ph type="sldImg"/>
          </p:nvPr>
        </p:nvSpPr>
        <p:spPr>
          <a:xfrm>
            <a:off x="2311400" y="525463"/>
            <a:ext cx="4672013" cy="2628900"/>
          </a:xfrm>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1309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24352-4FC2-4B8B-B855-FEDFE97AF5E2}" type="slidenum">
              <a:rPr lang="en-US"/>
              <a:pPr/>
              <a:t>81</a:t>
            </a:fld>
            <a:endParaRPr lang="en-US"/>
          </a:p>
        </p:txBody>
      </p:sp>
      <p:sp>
        <p:nvSpPr>
          <p:cNvPr id="241666" name="Rectangle 2"/>
          <p:cNvSpPr>
            <a:spLocks noGrp="1" noRot="1" noChangeAspect="1" noChangeArrowheads="1" noTextEdit="1"/>
          </p:cNvSpPr>
          <p:nvPr>
            <p:ph type="sldImg"/>
          </p:nvPr>
        </p:nvSpPr>
        <p:spPr>
          <a:xfrm>
            <a:off x="2311400" y="525463"/>
            <a:ext cx="4672013" cy="2628900"/>
          </a:xfrm>
          <a:ln/>
        </p:spPr>
      </p:sp>
      <p:sp>
        <p:nvSpPr>
          <p:cNvPr id="241667" name="Rectangle 3"/>
          <p:cNvSpPr>
            <a:spLocks noGrp="1" noChangeArrowheads="1"/>
          </p:cNvSpPr>
          <p:nvPr>
            <p:ph type="body" idx="1"/>
          </p:nvPr>
        </p:nvSpPr>
        <p:spPr/>
        <p:txBody>
          <a:bodyPr/>
          <a:lstStyle/>
          <a:p>
            <a:r>
              <a:rPr lang="en-US"/>
              <a:t>What is “</a:t>
            </a:r>
            <a:r>
              <a:rPr lang="en-US" sz="900"/>
              <a:t>cache line effects”?</a:t>
            </a:r>
          </a:p>
        </p:txBody>
      </p:sp>
    </p:spTree>
    <p:extLst>
      <p:ext uri="{BB962C8B-B14F-4D97-AF65-F5344CB8AC3E}">
        <p14:creationId xmlns:p14="http://schemas.microsoft.com/office/powerpoint/2010/main" val="2783790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44FBD3-B6A6-4DEA-A2FA-CD597BEB2782}" type="slidenum">
              <a:rPr lang="en-US"/>
              <a:pPr/>
              <a:t>82</a:t>
            </a:fld>
            <a:endParaRPr lang="en-US"/>
          </a:p>
        </p:txBody>
      </p:sp>
      <p:sp>
        <p:nvSpPr>
          <p:cNvPr id="243714" name="Rectangle 2"/>
          <p:cNvSpPr>
            <a:spLocks noGrp="1" noRot="1" noChangeAspect="1" noChangeArrowheads="1" noTextEdit="1"/>
          </p:cNvSpPr>
          <p:nvPr>
            <p:ph type="sldImg"/>
          </p:nvPr>
        </p:nvSpPr>
        <p:spPr>
          <a:xfrm>
            <a:off x="2311400" y="525463"/>
            <a:ext cx="4672013" cy="2628900"/>
          </a:xfrm>
          <a:ln/>
        </p:spPr>
      </p:sp>
      <p:sp>
        <p:nvSpPr>
          <p:cNvPr id="24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914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C188EA-7A37-4ADE-83F1-4AA0514BBF7E}" type="slidenum">
              <a:rPr lang="en-US">
                <a:solidFill>
                  <a:srgbClr val="000000"/>
                </a:solidFill>
              </a:rPr>
              <a:pPr/>
              <a:t>11</a:t>
            </a:fld>
            <a:endParaRPr lang="en-US">
              <a:solidFill>
                <a:srgbClr val="000000"/>
              </a:solidFill>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278478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7A5E69-27BF-48CD-B997-1D9A59AA012B}" type="slidenum">
              <a:rPr lang="en-US">
                <a:solidFill>
                  <a:srgbClr val="000000"/>
                </a:solidFill>
              </a:rPr>
              <a:pPr/>
              <a:t>13</a:t>
            </a:fld>
            <a:endParaRPr lang="en-US">
              <a:solidFill>
                <a:srgbClr val="000000"/>
              </a:solidFill>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252936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14</a:t>
            </a:fld>
            <a:endParaRPr lang="en-US"/>
          </a:p>
        </p:txBody>
      </p:sp>
    </p:spTree>
    <p:extLst>
      <p:ext uri="{BB962C8B-B14F-4D97-AF65-F5344CB8AC3E}">
        <p14:creationId xmlns:p14="http://schemas.microsoft.com/office/powerpoint/2010/main" val="336174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9.em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CUDA"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forms.gle/ZUCbyKX87mJvK61M7" TargetMode="Externa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hyperlink" Target="https://devtalk.nvidia.com/default/topic/1031723/cuda-programming-and-performance/warp-divergence-triggered-by-for-loop/post/5249002/?offset=3#524900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image" Target="../media/image3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cseweb.ucsd.edu/classes/fa10/cse240a/pdf/08/CSE240A-MBT-L15-Cache.ppt.pdf"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stackoverflow.com/questions/15146886/conditional-syncthreads-deadlock-or-not" TargetMode="External"/><Relationship Id="rId2" Type="http://schemas.openxmlformats.org/officeDocument/2006/relationships/hyperlink" Target="https://stackoverflow.com/questions/6666382/can-i-use-syncthreads-after-having-dropped-threads"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a:t>
            </a:r>
            <a:r>
              <a:rPr lang="en-US" dirty="0" smtClean="0"/>
              <a:t>11</a:t>
            </a:r>
            <a:endParaRPr lang="en-US" dirty="0"/>
          </a:p>
          <a:p>
            <a:r>
              <a:rPr lang="en-US" dirty="0" smtClean="0"/>
              <a:t>02/17/2019</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900" y="1608490"/>
            <a:ext cx="3931920" cy="4404961"/>
          </a:xfrm>
          <a:prstGeom prst="rect">
            <a:avLst/>
          </a:prstGeom>
        </p:spPr>
      </p:pic>
      <p:sp>
        <p:nvSpPr>
          <p:cNvPr id="14" name="Title 13"/>
          <p:cNvSpPr>
            <a:spLocks noGrp="1"/>
          </p:cNvSpPr>
          <p:nvPr>
            <p:ph type="title"/>
          </p:nvPr>
        </p:nvSpPr>
        <p:spPr>
          <a:xfrm>
            <a:off x="0" y="0"/>
            <a:ext cx="6889784" cy="823393"/>
          </a:xfrm>
        </p:spPr>
        <p:txBody>
          <a:bodyPr>
            <a:normAutofit/>
          </a:bodyPr>
          <a:lstStyle/>
          <a:p>
            <a:r>
              <a:rPr lang="en-US" dirty="0"/>
              <a:t>More Recent SM Generations</a:t>
            </a:r>
          </a:p>
        </p:txBody>
      </p:sp>
      <p:sp>
        <p:nvSpPr>
          <p:cNvPr id="4" name="Slide Number Placeholder 3"/>
          <p:cNvSpPr>
            <a:spLocks noGrp="1"/>
          </p:cNvSpPr>
          <p:nvPr>
            <p:ph type="sldNum" sz="quarter" idx="12"/>
          </p:nvPr>
        </p:nvSpPr>
        <p:spPr/>
        <p:txBody>
          <a:bodyPr/>
          <a:lstStyle/>
          <a:p>
            <a:fld id="{A9896A52-3313-4A10-8B45-3E5624BFC511}" type="slidenum">
              <a:rPr lang="en-US" altLang="en-US" smtClean="0">
                <a:solidFill>
                  <a:srgbClr val="000000"/>
                </a:solidFill>
              </a:rPr>
              <a:pPr/>
              <a:t>10</a:t>
            </a:fld>
            <a:endParaRPr lang="en-US" altLang="en-US">
              <a:solidFill>
                <a:srgbClr val="000000"/>
              </a:solidFill>
            </a:endParaRPr>
          </a:p>
        </p:txBody>
      </p:sp>
      <p:pic>
        <p:nvPicPr>
          <p:cNvPr id="308226" name="Picture 2" descr="The Pascal GP100 Streaming Multi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681" y="2002189"/>
            <a:ext cx="4389120" cy="3179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37969" y="1136650"/>
            <a:ext cx="1492012" cy="369332"/>
          </a:xfrm>
          <a:prstGeom prst="rect">
            <a:avLst/>
          </a:prstGeom>
          <a:noFill/>
        </p:spPr>
        <p:txBody>
          <a:bodyPr wrap="none" rtlCol="0">
            <a:spAutoFit/>
          </a:bodyPr>
          <a:lstStyle/>
          <a:p>
            <a:r>
              <a:rPr lang="en-US" b="1" dirty="0"/>
              <a:t>Maxwell SMX</a:t>
            </a:r>
          </a:p>
        </p:txBody>
      </p:sp>
      <p:sp>
        <p:nvSpPr>
          <p:cNvPr id="6" name="TextBox 5"/>
          <p:cNvSpPr txBox="1"/>
          <p:nvPr/>
        </p:nvSpPr>
        <p:spPr>
          <a:xfrm>
            <a:off x="4928809" y="1608490"/>
            <a:ext cx="1137427" cy="369332"/>
          </a:xfrm>
          <a:prstGeom prst="rect">
            <a:avLst/>
          </a:prstGeom>
          <a:noFill/>
        </p:spPr>
        <p:txBody>
          <a:bodyPr wrap="none" rtlCol="0">
            <a:spAutoFit/>
          </a:bodyPr>
          <a:lstStyle/>
          <a:p>
            <a:r>
              <a:rPr lang="en-US" b="1" dirty="0"/>
              <a:t>Pascal SM</a:t>
            </a:r>
          </a:p>
        </p:txBody>
      </p:sp>
      <p:pic>
        <p:nvPicPr>
          <p:cNvPr id="8" name="Picture 7"/>
          <p:cNvPicPr>
            <a:picLocks noChangeAspect="1"/>
          </p:cNvPicPr>
          <p:nvPr/>
        </p:nvPicPr>
        <p:blipFill>
          <a:blip r:embed="rId5"/>
          <a:stretch>
            <a:fillRect/>
          </a:stretch>
        </p:blipFill>
        <p:spPr>
          <a:xfrm>
            <a:off x="7705673" y="566819"/>
            <a:ext cx="4445517" cy="6003461"/>
          </a:xfrm>
          <a:prstGeom prst="rect">
            <a:avLst/>
          </a:prstGeom>
        </p:spPr>
      </p:pic>
      <p:sp>
        <p:nvSpPr>
          <p:cNvPr id="9" name="TextBox 8"/>
          <p:cNvSpPr txBox="1"/>
          <p:nvPr/>
        </p:nvSpPr>
        <p:spPr>
          <a:xfrm>
            <a:off x="9296400" y="197487"/>
            <a:ext cx="1045351" cy="369332"/>
          </a:xfrm>
          <a:prstGeom prst="rect">
            <a:avLst/>
          </a:prstGeom>
          <a:noFill/>
        </p:spPr>
        <p:txBody>
          <a:bodyPr wrap="none" rtlCol="0">
            <a:spAutoFit/>
          </a:bodyPr>
          <a:lstStyle/>
          <a:p>
            <a:r>
              <a:rPr lang="en-US" b="1" dirty="0"/>
              <a:t>Volta SM</a:t>
            </a:r>
          </a:p>
        </p:txBody>
      </p:sp>
      <p:grpSp>
        <p:nvGrpSpPr>
          <p:cNvPr id="13" name="Group 12"/>
          <p:cNvGrpSpPr/>
          <p:nvPr/>
        </p:nvGrpSpPr>
        <p:grpSpPr>
          <a:xfrm>
            <a:off x="4667806" y="5564956"/>
            <a:ext cx="4442352" cy="1041624"/>
            <a:chOff x="4667806" y="5564956"/>
            <a:chExt cx="4442352" cy="1041624"/>
          </a:xfrm>
        </p:grpSpPr>
        <p:sp>
          <p:nvSpPr>
            <p:cNvPr id="10" name="TextBox 9"/>
            <p:cNvSpPr txBox="1"/>
            <p:nvPr/>
          </p:nvSpPr>
          <p:spPr>
            <a:xfrm>
              <a:off x="4667806" y="5960249"/>
              <a:ext cx="1984902" cy="646331"/>
            </a:xfrm>
            <a:prstGeom prst="rect">
              <a:avLst/>
            </a:prstGeom>
            <a:noFill/>
            <a:ln>
              <a:solidFill>
                <a:srgbClr val="C00000"/>
              </a:solidFill>
            </a:ln>
          </p:spPr>
          <p:txBody>
            <a:bodyPr wrap="none" rtlCol="0">
              <a:spAutoFit/>
            </a:bodyPr>
            <a:lstStyle/>
            <a:p>
              <a:r>
                <a:rPr lang="en-US" b="1" dirty="0"/>
                <a:t>Motivated by AI &amp; </a:t>
              </a:r>
              <a:br>
                <a:rPr lang="en-US" b="1" dirty="0"/>
              </a:br>
              <a:r>
                <a:rPr lang="en-US" b="1" dirty="0"/>
                <a:t>Machine Learning</a:t>
              </a:r>
            </a:p>
          </p:txBody>
        </p:sp>
        <p:cxnSp>
          <p:nvCxnSpPr>
            <p:cNvPr id="11" name="Straight Arrow Connector 10"/>
            <p:cNvCxnSpPr/>
            <p:nvPr/>
          </p:nvCxnSpPr>
          <p:spPr>
            <a:xfrm flipV="1">
              <a:off x="6652708" y="5564956"/>
              <a:ext cx="2457450" cy="718458"/>
            </a:xfrm>
            <a:prstGeom prst="straightConnector1">
              <a:avLst/>
            </a:prstGeom>
            <a:ln w="44450">
              <a:solidFill>
                <a:srgbClr val="C00000"/>
              </a:solidFill>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30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988784"/>
          </a:xfrm>
          <a:prstGeom prst="rect">
            <a:avLst/>
          </a:prstGeom>
          <a:noFill/>
          <a:ln w="9525">
            <a:noFill/>
            <a:miter lim="800000"/>
            <a:headEnd/>
            <a:tailEnd/>
          </a:ln>
          <a:effectLst/>
        </p:spPr>
        <p:txBody>
          <a:bodyPr wrap="square">
            <a:spAutoFit/>
          </a:bodyPr>
          <a:lstStyle/>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Each block of threads divided in 32-thread </a:t>
            </a:r>
            <a:r>
              <a:rPr lang="en-US" dirty="0">
                <a:solidFill>
                  <a:srgbClr val="C00000"/>
                </a:solidFill>
                <a:latin typeface="Arial" pitchFamily="34" charset="0"/>
              </a:rPr>
              <a:t>warps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“32”: selected by NVIDIA, programmer has no say</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Warp: A group of 32 threads of consecutive </a:t>
            </a:r>
            <a:r>
              <a:rPr lang="en-US" sz="1600" b="1" u="sng" dirty="0">
                <a:solidFill>
                  <a:srgbClr val="000000"/>
                </a:solidFill>
                <a:latin typeface="Arial" pitchFamily="34" charset="0"/>
              </a:rPr>
              <a:t>ID</a:t>
            </a:r>
            <a:r>
              <a:rPr lang="en-US" sz="1600" dirty="0">
                <a:solidFill>
                  <a:srgbClr val="000000"/>
                </a:solidFill>
                <a:latin typeface="Arial" pitchFamily="34" charset="0"/>
              </a:rPr>
              <a:t>s</a:t>
            </a: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Warps are the basic scheduling unit on the SM</a:t>
            </a: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Limits, number of resident warps on an SM:</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64: on Kepler, Maxwell, Pascal, Volta (i.e., 2048 resident threads)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48: on Fermi (i.e., 1536 resident threads)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32: on Tesla (i.e., 1024 resident threads)</a:t>
            </a:r>
          </a:p>
          <a:p>
            <a:pPr marL="571500" lvl="1"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endParaRPr lang="en-US">
                <a:solidFill>
                  <a:srgbClr val="000000"/>
                </a:solidFill>
                <a:latin typeface="Times New Roman" pitchFamily="18" charset="0"/>
              </a:endParaRPr>
            </a:p>
          </p:txBody>
        </p:sp>
        <p:grpSp>
          <p:nvGrpSpPr>
            <p:cNvPr id="3" name="Group 2"/>
            <p:cNvGrpSpPr/>
            <p:nvPr/>
          </p:nvGrpSpPr>
          <p:grpSpPr>
            <a:xfrm>
              <a:off x="7264401" y="914400"/>
              <a:ext cx="3146425" cy="1485900"/>
              <a:chOff x="5791200" y="1676400"/>
              <a:chExt cx="3146425"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endParaRPr lang="en-US">
                  <a:solidFill>
                    <a:srgbClr val="000000"/>
                  </a:solidFill>
                  <a:latin typeface="Times New Roman" pitchFamily="18" charset="0"/>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algn="ctr"/>
                <a:r>
                  <a:rPr lang="en-US" sz="2400">
                    <a:solidFill>
                      <a:srgbClr val="000000"/>
                    </a:solidFill>
                    <a:latin typeface="Palatino" pitchFamily="18" charset="0"/>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algn="ctr">
                    <a:lnSpc>
                      <a:spcPct val="85000"/>
                    </a:lnSpc>
                    <a:spcBef>
                      <a:spcPct val="10000"/>
                    </a:spcBef>
                  </a:pPr>
                  <a:r>
                    <a:rPr lang="en-US" sz="1200">
                      <a:solidFill>
                        <a:srgbClr val="000000"/>
                      </a:solidFill>
                      <a:latin typeface="Tahoma" pitchFamily="34" charset="0"/>
                    </a:rPr>
                    <a:t>t0 t1 t2 … t31</a:t>
                  </a:r>
                  <a:endParaRPr lang="en-US" sz="1200">
                    <a:solidFill>
                      <a:srgbClr val="000000"/>
                    </a:solidFill>
                    <a:latin typeface="Arial" pitchFamily="34" charset="0"/>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r>
                  <a:rPr lang="en-US" sz="2400">
                    <a:solidFill>
                      <a:srgbClr val="000000"/>
                    </a:solidFill>
                    <a:latin typeface="Palatino" pitchFamily="18" charset="0"/>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endParaRPr lang="en-US">
                  <a:solidFill>
                    <a:srgbClr val="000000"/>
                  </a:solidFill>
                  <a:latin typeface="Times New Roman" pitchFamily="18" charset="0"/>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algn="ctr"/>
                <a:r>
                  <a:rPr lang="en-US" sz="2400">
                    <a:solidFill>
                      <a:srgbClr val="000000"/>
                    </a:solidFill>
                    <a:latin typeface="Palatino" pitchFamily="18" charset="0"/>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algn="ctr">
                    <a:lnSpc>
                      <a:spcPct val="85000"/>
                    </a:lnSpc>
                    <a:spcBef>
                      <a:spcPct val="10000"/>
                    </a:spcBef>
                  </a:pPr>
                  <a:r>
                    <a:rPr lang="en-US" sz="1200">
                      <a:solidFill>
                        <a:srgbClr val="000000"/>
                      </a:solidFill>
                      <a:latin typeface="Tahoma" pitchFamily="34" charset="0"/>
                    </a:rPr>
                    <a:t>t0 t1 t2 … t31</a:t>
                  </a:r>
                  <a:endParaRPr lang="en-US" sz="1200">
                    <a:solidFill>
                      <a:srgbClr val="000000"/>
                    </a:solidFill>
                    <a:latin typeface="Arial" pitchFamily="34" charset="0"/>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r>
                  <a:rPr lang="en-US" sz="2400">
                    <a:solidFill>
                      <a:srgbClr val="000000"/>
                    </a:solidFill>
                    <a:latin typeface="Palatino" pitchFamily="18" charset="0"/>
                  </a:rPr>
                  <a:t>…</a:t>
                </a:r>
              </a:p>
            </p:txBody>
          </p:sp>
          <p:sp>
            <p:nvSpPr>
              <p:cNvPr id="185383" name="Text Box 39"/>
              <p:cNvSpPr txBox="1">
                <a:spLocks noChangeArrowheads="1"/>
              </p:cNvSpPr>
              <p:nvPr/>
            </p:nvSpPr>
            <p:spPr bwMode="auto">
              <a:xfrm>
                <a:off x="6096000" y="1706562"/>
                <a:ext cx="1165225" cy="274638"/>
              </a:xfrm>
              <a:prstGeom prst="rect">
                <a:avLst/>
              </a:prstGeom>
              <a:solidFill>
                <a:schemeClr val="bg1"/>
              </a:solidFill>
              <a:ln w="9525">
                <a:noFill/>
                <a:miter lim="800000"/>
                <a:headEnd/>
                <a:tailEnd/>
              </a:ln>
              <a:effectLst/>
            </p:spPr>
            <p:txBody>
              <a:bodyPr wrap="none">
                <a:spAutoFit/>
              </a:bodyPr>
              <a:lstStyle/>
              <a:p>
                <a:r>
                  <a:rPr lang="en-US" sz="1200" dirty="0">
                    <a:solidFill>
                      <a:srgbClr val="000000"/>
                    </a:solidFill>
                    <a:latin typeface="Arial" pitchFamily="34" charset="0"/>
                  </a:rPr>
                  <a:t>Block 1 Warps</a:t>
                </a:r>
              </a:p>
            </p:txBody>
          </p:sp>
          <p:sp>
            <p:nvSpPr>
              <p:cNvPr id="185384" name="Text Box 40"/>
              <p:cNvSpPr txBox="1">
                <a:spLocks noChangeArrowheads="1"/>
              </p:cNvSpPr>
              <p:nvPr/>
            </p:nvSpPr>
            <p:spPr bwMode="auto">
              <a:xfrm>
                <a:off x="7772400" y="1706562"/>
                <a:ext cx="1165225" cy="274638"/>
              </a:xfrm>
              <a:prstGeom prst="rect">
                <a:avLst/>
              </a:prstGeom>
              <a:solidFill>
                <a:schemeClr val="bg1"/>
              </a:solidFill>
              <a:ln w="9525">
                <a:noFill/>
                <a:miter lim="800000"/>
                <a:headEnd/>
                <a:tailEnd/>
              </a:ln>
              <a:effectLst/>
            </p:spPr>
            <p:txBody>
              <a:bodyPr wrap="none">
                <a:spAutoFit/>
              </a:bodyPr>
              <a:lstStyle/>
              <a:p>
                <a:r>
                  <a:rPr lang="en-US" sz="1200" dirty="0">
                    <a:solidFill>
                      <a:srgbClr val="000000"/>
                    </a:solidFill>
                    <a:latin typeface="Arial" pitchFamily="34" charset="0"/>
                  </a:rPr>
                  <a:t>Block 2 Warps</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eaLnBrk="0" hangingPunct="0">
                <a:spcBef>
                  <a:spcPct val="50000"/>
                </a:spcBef>
              </a:pPr>
              <a:fld id="{C1C9EB8D-634C-4127-8D62-9C335668836D}" type="slidenum">
                <a:rPr lang="en-US">
                  <a:solidFill>
                    <a:srgbClr val="000000"/>
                  </a:solidFill>
                  <a:latin typeface="Tahoma" pitchFamily="34" charset="0"/>
                </a:rPr>
                <a:pPr eaLnBrk="0" hangingPunct="0">
                  <a:spcBef>
                    <a:spcPct val="50000"/>
                  </a:spcBef>
                </a:pPr>
                <a:t>11</a:t>
              </a:fld>
              <a:endParaRPr lang="en-US">
                <a:solidFill>
                  <a:srgbClr val="000000"/>
                </a:solidFill>
                <a:latin typeface="Tahoma"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55839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Quiz</a:t>
            </a:r>
          </a:p>
        </p:txBody>
      </p:sp>
      <p:sp>
        <p:nvSpPr>
          <p:cNvPr id="5" name="Content Placeholder 4"/>
          <p:cNvSpPr>
            <a:spLocks noGrp="1"/>
          </p:cNvSpPr>
          <p:nvPr>
            <p:ph idx="1"/>
          </p:nvPr>
        </p:nvSpPr>
        <p:spPr/>
        <p:txBody>
          <a:bodyPr/>
          <a:lstStyle/>
          <a:p>
            <a:endParaRPr lang="en-US" dirty="0"/>
          </a:p>
          <a:p>
            <a:pPr marL="339725" lvl="0" indent="-339725">
              <a:lnSpc>
                <a:spcPct val="100000"/>
              </a:lnSpc>
              <a:spcBef>
                <a:spcPct val="20000"/>
              </a:spcBef>
              <a:buClr>
                <a:srgbClr val="330066"/>
              </a:buClr>
              <a:buSzPct val="70000"/>
              <a:buFont typeface="Wingdings" pitchFamily="2" charset="2"/>
              <a:buChar char="l"/>
            </a:pPr>
            <a:endParaRPr lang="en-US" sz="1800" dirty="0">
              <a:solidFill>
                <a:srgbClr val="000000"/>
              </a:solidFill>
              <a:latin typeface="Arial" pitchFamily="34" charset="0"/>
            </a:endParaRPr>
          </a:p>
          <a:p>
            <a:pPr marL="339725" lvl="0" indent="-339725">
              <a:lnSpc>
                <a:spcPct val="100000"/>
              </a:lnSpc>
              <a:spcBef>
                <a:spcPct val="20000"/>
              </a:spcBef>
              <a:buClr>
                <a:srgbClr val="330066"/>
              </a:buClr>
              <a:buSzPct val="70000"/>
              <a:buFont typeface="Wingdings" pitchFamily="2" charset="2"/>
              <a:buChar char="l"/>
            </a:pPr>
            <a:r>
              <a:rPr lang="en-US" sz="1800" dirty="0">
                <a:solidFill>
                  <a:srgbClr val="000000"/>
                </a:solidFill>
                <a:latin typeface="Arial" pitchFamily="34" charset="0"/>
              </a:rPr>
              <a:t>If 3 blocks are processed by an SM and each Block has 256 threads, how many warps are managed by the SM?</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Each block of threads is divided into 256/32 = 8 warps</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There are 8 * 3 = 24 warps </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At any point in time, there are 24 warps that can be selected for execution</a:t>
            </a:r>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6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5056095" y="1789554"/>
            <a:ext cx="6929212" cy="4528831"/>
          </a:xfrm>
        </p:spPr>
        <p:txBody>
          <a:bodyPr/>
          <a:lstStyle/>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r>
              <a:rPr lang="en-US" sz="1800" dirty="0"/>
              <a:t>SM hardware implements almost zero-overhead Warp scheduling</a:t>
            </a:r>
          </a:p>
          <a:p>
            <a:pPr marL="571500" lvl="1">
              <a:spcBef>
                <a:spcPct val="10000"/>
              </a:spcBef>
            </a:pPr>
            <a:endParaRPr lang="en-US" sz="1400" dirty="0"/>
          </a:p>
          <a:p>
            <a:pPr marL="571500" lvl="1">
              <a:spcBef>
                <a:spcPct val="10000"/>
              </a:spcBef>
            </a:pPr>
            <a:r>
              <a:rPr lang="en-US" sz="1400" dirty="0"/>
              <a:t>Warps whose next instruction has its operands ready for consumption are eligible for execution</a:t>
            </a:r>
          </a:p>
          <a:p>
            <a:pPr marL="571500" lvl="1">
              <a:spcBef>
                <a:spcPct val="10000"/>
              </a:spcBef>
            </a:pPr>
            <a:endParaRPr lang="en-US" sz="1400" dirty="0"/>
          </a:p>
          <a:p>
            <a:pPr marL="571500" lvl="1">
              <a:spcBef>
                <a:spcPct val="10000"/>
              </a:spcBef>
            </a:pPr>
            <a:r>
              <a:rPr lang="en-US" sz="1400" dirty="0"/>
              <a:t>Eligible Warps are selected for execution on a prioritized scheduling policy</a:t>
            </a:r>
          </a:p>
          <a:p>
            <a:pPr marL="571500" lvl="1">
              <a:spcBef>
                <a:spcPct val="10000"/>
              </a:spcBef>
            </a:pPr>
            <a:endParaRPr lang="en-US" sz="1400" dirty="0"/>
          </a:p>
          <a:p>
            <a:pPr marL="571500" lvl="1">
              <a:spcBef>
                <a:spcPct val="10000"/>
              </a:spcBef>
            </a:pPr>
            <a:r>
              <a:rPr lang="en-US" sz="1400" dirty="0"/>
              <a:t>All threads in a Warp execute same instruction</a:t>
            </a:r>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fld id="{74C55B35-C61C-44BE-B148-85AD522827A1}" type="slidenum">
              <a:rPr lang="en-US" altLang="en-US" smtClean="0">
                <a:solidFill>
                  <a:srgbClr val="000000"/>
                </a:solidFill>
              </a:rPr>
              <a:pPr/>
              <a:t>13</a:t>
            </a:fld>
            <a:endParaRPr lang="en-US" altLang="en-US" dirty="0">
              <a:solidFill>
                <a:srgbClr val="000000"/>
              </a:solidFill>
            </a:endParaRPr>
          </a:p>
        </p:txBody>
      </p:sp>
      <p:grpSp>
        <p:nvGrpSpPr>
          <p:cNvPr id="3" name="Group 2"/>
          <p:cNvGrpSpPr/>
          <p:nvPr/>
        </p:nvGrpSpPr>
        <p:grpSpPr>
          <a:xfrm>
            <a:off x="826758" y="1058864"/>
            <a:ext cx="3284538" cy="5537199"/>
            <a:chOff x="1828800" y="1039814"/>
            <a:chExt cx="3284538" cy="5537199"/>
          </a:xfrm>
        </p:grpSpPr>
        <p:pic>
          <p:nvPicPr>
            <p:cNvPr id="187396" name="Picture 4" descr="040912woolwarp"/>
            <p:cNvPicPr>
              <a:picLocks noChangeAspect="1" noChangeArrowheads="1"/>
            </p:cNvPicPr>
            <p:nvPr/>
          </p:nvPicPr>
          <p:blipFill>
            <a:blip r:embed="rId3" cstate="print"/>
            <a:srcRect l="9767" r="5066" b="26534"/>
            <a:stretch>
              <a:fillRect/>
            </a:stretch>
          </p:blipFill>
          <p:spPr bwMode="auto">
            <a:xfrm>
              <a:off x="2536826" y="1039814"/>
              <a:ext cx="2479675" cy="1347787"/>
            </a:xfrm>
            <a:prstGeom prst="rect">
              <a:avLst/>
            </a:prstGeom>
            <a:noFill/>
          </p:spPr>
        </p:pic>
        <p:grpSp>
          <p:nvGrpSpPr>
            <p:cNvPr id="187397" name="Group 5"/>
            <p:cNvGrpSpPr>
              <a:grpSpLocks/>
            </p:cNvGrpSpPr>
            <p:nvPr/>
          </p:nvGrpSpPr>
          <p:grpSpPr bwMode="auto">
            <a:xfrm>
              <a:off x="2438400" y="3579813"/>
              <a:ext cx="2674938" cy="508000"/>
              <a:chOff x="399" y="2392"/>
              <a:chExt cx="1685" cy="320"/>
            </a:xfrm>
          </p:grpSpPr>
          <p:grpSp>
            <p:nvGrpSpPr>
              <p:cNvPr id="187398" name="Group 6"/>
              <p:cNvGrpSpPr>
                <a:grpSpLocks/>
              </p:cNvGrpSpPr>
              <p:nvPr/>
            </p:nvGrpSpPr>
            <p:grpSpPr bwMode="auto">
              <a:xfrm>
                <a:off x="478" y="2392"/>
                <a:ext cx="1528" cy="320"/>
                <a:chOff x="584" y="2392"/>
                <a:chExt cx="1528" cy="320"/>
              </a:xfrm>
            </p:grpSpPr>
            <p:sp>
              <p:nvSpPr>
                <p:cNvPr id="187399" name="Line 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0" name="Line 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1" name="Line 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2" name="Line 1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3" name="Line 1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4" name="Line 1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5" name="Line 1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6" name="Line 1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7" name="Line 1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8" name="Line 1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9" name="Line 1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0" name="Line 1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1" name="Line 1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2" name="Line 2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3" name="Line 2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4" name="Line 2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15" name="Rectangle 23"/>
              <p:cNvSpPr>
                <a:spLocks noChangeArrowheads="1"/>
              </p:cNvSpPr>
              <p:nvPr/>
            </p:nvSpPr>
            <p:spPr bwMode="auto">
              <a:xfrm>
                <a:off x="399" y="2440"/>
                <a:ext cx="1685" cy="179"/>
              </a:xfrm>
              <a:prstGeom prst="rect">
                <a:avLst/>
              </a:prstGeom>
              <a:solidFill>
                <a:srgbClr val="008000"/>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8 instruction 11</a:t>
                </a:r>
              </a:p>
            </p:txBody>
          </p:sp>
        </p:grpSp>
        <p:sp>
          <p:nvSpPr>
            <p:cNvPr id="187416" name="Line 24"/>
            <p:cNvSpPr>
              <a:spLocks noChangeShapeType="1"/>
            </p:cNvSpPr>
            <p:nvPr/>
          </p:nvSpPr>
          <p:spPr bwMode="auto">
            <a:xfrm>
              <a:off x="2149475" y="3605213"/>
              <a:ext cx="0" cy="2921000"/>
            </a:xfrm>
            <a:prstGeom prst="line">
              <a:avLst/>
            </a:prstGeom>
            <a:noFill/>
            <a:ln w="3810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7" name="Rectangle 25"/>
            <p:cNvSpPr>
              <a:spLocks noChangeArrowheads="1"/>
            </p:cNvSpPr>
            <p:nvPr/>
          </p:nvSpPr>
          <p:spPr bwMode="auto">
            <a:xfrm>
              <a:off x="2438400" y="2584451"/>
              <a:ext cx="2674938" cy="576263"/>
            </a:xfrm>
            <a:prstGeom prst="rect">
              <a:avLst/>
            </a:prstGeom>
            <a:solidFill>
              <a:srgbClr val="99FF99"/>
            </a:solidFill>
            <a:ln w="38100" algn="ctr">
              <a:solidFill>
                <a:schemeClr val="tx1"/>
              </a:solidFill>
              <a:miter lim="800000"/>
              <a:headEnd/>
              <a:tailEnd/>
            </a:ln>
            <a:effectLst/>
          </p:spPr>
          <p:txBody>
            <a:bodyPr wrap="none" anchor="ctr"/>
            <a:lstStyle/>
            <a:p>
              <a:pPr algn="ctr">
                <a:lnSpc>
                  <a:spcPct val="85000"/>
                </a:lnSpc>
              </a:pPr>
              <a:r>
                <a:rPr lang="en-US" b="1">
                  <a:solidFill>
                    <a:srgbClr val="0000FF"/>
                  </a:solidFill>
                  <a:latin typeface="Arial" pitchFamily="34" charset="0"/>
                </a:rPr>
                <a:t>SM multithreaded</a:t>
              </a:r>
            </a:p>
            <a:p>
              <a:pPr algn="ctr">
                <a:lnSpc>
                  <a:spcPct val="85000"/>
                </a:lnSpc>
              </a:pPr>
              <a:r>
                <a:rPr lang="en-US" b="1">
                  <a:solidFill>
                    <a:srgbClr val="0000FF"/>
                  </a:solidFill>
                  <a:latin typeface="Arial" pitchFamily="34" charset="0"/>
                </a:rPr>
                <a:t>Warp scheduler</a:t>
              </a:r>
            </a:p>
          </p:txBody>
        </p:sp>
        <p:grpSp>
          <p:nvGrpSpPr>
            <p:cNvPr id="187418" name="Group 26"/>
            <p:cNvGrpSpPr>
              <a:grpSpLocks/>
            </p:cNvGrpSpPr>
            <p:nvPr/>
          </p:nvGrpSpPr>
          <p:grpSpPr bwMode="auto">
            <a:xfrm>
              <a:off x="2438400" y="4159250"/>
              <a:ext cx="2674938" cy="508000"/>
              <a:chOff x="399" y="2720"/>
              <a:chExt cx="1685" cy="320"/>
            </a:xfrm>
          </p:grpSpPr>
          <p:grpSp>
            <p:nvGrpSpPr>
              <p:cNvPr id="187419" name="Group 27"/>
              <p:cNvGrpSpPr>
                <a:grpSpLocks/>
              </p:cNvGrpSpPr>
              <p:nvPr/>
            </p:nvGrpSpPr>
            <p:grpSpPr bwMode="auto">
              <a:xfrm>
                <a:off x="478" y="2720"/>
                <a:ext cx="1528" cy="320"/>
                <a:chOff x="584" y="2392"/>
                <a:chExt cx="1528" cy="320"/>
              </a:xfrm>
            </p:grpSpPr>
            <p:sp>
              <p:nvSpPr>
                <p:cNvPr id="187420" name="Line 2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1" name="Line 2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2" name="Line 3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3" name="Line 3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4" name="Line 3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5" name="Line 3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6" name="Line 3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7" name="Line 3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8" name="Line 3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9" name="Line 3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0" name="Line 3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1" name="Line 3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2" name="Line 4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3" name="Line 4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4" name="Line 4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5" name="Line 4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36" name="Rectangle 44"/>
              <p:cNvSpPr>
                <a:spLocks noChangeArrowheads="1"/>
              </p:cNvSpPr>
              <p:nvPr/>
            </p:nvSpPr>
            <p:spPr bwMode="auto">
              <a:xfrm>
                <a:off x="399" y="2761"/>
                <a:ext cx="1685" cy="179"/>
              </a:xfrm>
              <a:prstGeom prst="rect">
                <a:avLst/>
              </a:prstGeom>
              <a:solidFill>
                <a:srgbClr val="0066FF"/>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1 instruction 42</a:t>
                </a:r>
              </a:p>
            </p:txBody>
          </p:sp>
        </p:grpSp>
        <p:grpSp>
          <p:nvGrpSpPr>
            <p:cNvPr id="187437" name="Group 45"/>
            <p:cNvGrpSpPr>
              <a:grpSpLocks/>
            </p:cNvGrpSpPr>
            <p:nvPr/>
          </p:nvGrpSpPr>
          <p:grpSpPr bwMode="auto">
            <a:xfrm>
              <a:off x="2438400" y="4740275"/>
              <a:ext cx="2674938" cy="508000"/>
              <a:chOff x="399" y="3056"/>
              <a:chExt cx="1685" cy="320"/>
            </a:xfrm>
          </p:grpSpPr>
          <p:grpSp>
            <p:nvGrpSpPr>
              <p:cNvPr id="187438" name="Group 46"/>
              <p:cNvGrpSpPr>
                <a:grpSpLocks/>
              </p:cNvGrpSpPr>
              <p:nvPr/>
            </p:nvGrpSpPr>
            <p:grpSpPr bwMode="auto">
              <a:xfrm>
                <a:off x="478" y="3056"/>
                <a:ext cx="1528" cy="320"/>
                <a:chOff x="584" y="2392"/>
                <a:chExt cx="1528" cy="320"/>
              </a:xfrm>
            </p:grpSpPr>
            <p:sp>
              <p:nvSpPr>
                <p:cNvPr id="187439" name="Line 4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0" name="Line 4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1" name="Line 4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2" name="Line 5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3" name="Line 5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4" name="Line 5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5" name="Line 5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6" name="Line 5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7" name="Line 5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8" name="Line 5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9" name="Line 5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0" name="Line 5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1" name="Line 5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2" name="Line 6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3" name="Line 6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4" name="Line 6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55" name="Rectangle 63"/>
              <p:cNvSpPr>
                <a:spLocks noChangeArrowheads="1"/>
              </p:cNvSpPr>
              <p:nvPr/>
            </p:nvSpPr>
            <p:spPr bwMode="auto">
              <a:xfrm>
                <a:off x="399" y="3106"/>
                <a:ext cx="1685" cy="179"/>
              </a:xfrm>
              <a:prstGeom prst="rect">
                <a:avLst/>
              </a:prstGeom>
              <a:solidFill>
                <a:srgbClr val="FF0066"/>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3 instruction 35</a:t>
                </a:r>
              </a:p>
            </p:txBody>
          </p:sp>
        </p:grpSp>
        <p:grpSp>
          <p:nvGrpSpPr>
            <p:cNvPr id="187456" name="Group 64"/>
            <p:cNvGrpSpPr>
              <a:grpSpLocks/>
            </p:cNvGrpSpPr>
            <p:nvPr/>
          </p:nvGrpSpPr>
          <p:grpSpPr bwMode="auto">
            <a:xfrm>
              <a:off x="2438400" y="5487988"/>
              <a:ext cx="2674938" cy="508000"/>
              <a:chOff x="399" y="3528"/>
              <a:chExt cx="1685" cy="320"/>
            </a:xfrm>
          </p:grpSpPr>
          <p:grpSp>
            <p:nvGrpSpPr>
              <p:cNvPr id="187457" name="Group 65"/>
              <p:cNvGrpSpPr>
                <a:grpSpLocks/>
              </p:cNvGrpSpPr>
              <p:nvPr/>
            </p:nvGrpSpPr>
            <p:grpSpPr bwMode="auto">
              <a:xfrm>
                <a:off x="478" y="3528"/>
                <a:ext cx="1528" cy="320"/>
                <a:chOff x="584" y="2392"/>
                <a:chExt cx="1528" cy="320"/>
              </a:xfrm>
            </p:grpSpPr>
            <p:sp>
              <p:nvSpPr>
                <p:cNvPr id="187458" name="Line 66"/>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9" name="Line 67"/>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0" name="Line 68"/>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1" name="Line 69"/>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2" name="Line 70"/>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3" name="Line 71"/>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4" name="Line 72"/>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5" name="Line 73"/>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6" name="Line 74"/>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7" name="Line 75"/>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8" name="Line 76"/>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9" name="Line 77"/>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0" name="Line 78"/>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1" name="Line 79"/>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2" name="Line 80"/>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3" name="Line 81"/>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74" name="Rectangle 82"/>
              <p:cNvSpPr>
                <a:spLocks noChangeArrowheads="1"/>
              </p:cNvSpPr>
              <p:nvPr/>
            </p:nvSpPr>
            <p:spPr bwMode="auto">
              <a:xfrm>
                <a:off x="399" y="3580"/>
                <a:ext cx="1685" cy="179"/>
              </a:xfrm>
              <a:prstGeom prst="rect">
                <a:avLst/>
              </a:prstGeom>
              <a:solidFill>
                <a:srgbClr val="008000"/>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8 instruction 12</a:t>
                </a:r>
              </a:p>
            </p:txBody>
          </p:sp>
        </p:grpSp>
        <p:sp>
          <p:nvSpPr>
            <p:cNvPr id="187475" name="Line 83"/>
            <p:cNvSpPr>
              <a:spLocks noChangeShapeType="1"/>
            </p:cNvSpPr>
            <p:nvPr/>
          </p:nvSpPr>
          <p:spPr bwMode="auto">
            <a:xfrm>
              <a:off x="3776663" y="3167063"/>
              <a:ext cx="0" cy="368300"/>
            </a:xfrm>
            <a:prstGeom prst="line">
              <a:avLst/>
            </a:prstGeom>
            <a:noFill/>
            <a:ln w="127000">
              <a:solidFill>
                <a:srgbClr val="99FF99"/>
              </a:solidFill>
              <a:round/>
              <a:headEnd/>
              <a:tailEnd type="triangle" w="lg" len="sm"/>
            </a:ln>
            <a:effectLst/>
          </p:spPr>
          <p:txBody>
            <a:bodyPr/>
            <a:lstStyle/>
            <a:p>
              <a:endParaRPr lang="en-US">
                <a:solidFill>
                  <a:srgbClr val="000000"/>
                </a:solidFill>
                <a:latin typeface="Times New Roman" pitchFamily="18" charset="0"/>
              </a:endParaRPr>
            </a:p>
          </p:txBody>
        </p:sp>
        <p:sp>
          <p:nvSpPr>
            <p:cNvPr id="187476" name="Rectangle 84"/>
            <p:cNvSpPr>
              <a:spLocks noChangeArrowheads="1"/>
            </p:cNvSpPr>
            <p:nvPr/>
          </p:nvSpPr>
          <p:spPr bwMode="auto">
            <a:xfrm>
              <a:off x="2438400" y="5334001"/>
              <a:ext cx="2674938" cy="55563"/>
            </a:xfrm>
            <a:prstGeom prst="rect">
              <a:avLst/>
            </a:prstGeom>
            <a:noFill/>
            <a:ln w="19050" algn="ctr">
              <a:noFill/>
              <a:miter lim="800000"/>
              <a:headEnd/>
              <a:tailEnd/>
            </a:ln>
            <a:effectLst/>
          </p:spPr>
          <p:txBody>
            <a:bodyPr wrap="none" anchor="ctr"/>
            <a:lstStyle/>
            <a:p>
              <a:pPr algn="ctr">
                <a:lnSpc>
                  <a:spcPct val="30000"/>
                </a:lnSpc>
                <a:spcBef>
                  <a:spcPct val="10000"/>
                </a:spcBef>
              </a:pPr>
              <a:r>
                <a:rPr lang="en-US" b="1">
                  <a:solidFill>
                    <a:srgbClr val="000000"/>
                  </a:solidFill>
                  <a:latin typeface="Arial" pitchFamily="34" charset="0"/>
                </a:rPr>
                <a:t>.</a:t>
              </a:r>
              <a:br>
                <a:rPr lang="en-US" b="1">
                  <a:solidFill>
                    <a:srgbClr val="000000"/>
                  </a:solidFill>
                  <a:latin typeface="Arial" pitchFamily="34" charset="0"/>
                </a:rPr>
              </a:br>
              <a:r>
                <a:rPr lang="en-US" b="1">
                  <a:solidFill>
                    <a:srgbClr val="000000"/>
                  </a:solidFill>
                  <a:latin typeface="Arial" pitchFamily="34" charset="0"/>
                </a:rPr>
                <a:t>.</a:t>
              </a:r>
              <a:br>
                <a:rPr lang="en-US" b="1">
                  <a:solidFill>
                    <a:srgbClr val="000000"/>
                  </a:solidFill>
                  <a:latin typeface="Arial" pitchFamily="34" charset="0"/>
                </a:rPr>
              </a:br>
              <a:r>
                <a:rPr lang="en-US" b="1">
                  <a:solidFill>
                    <a:srgbClr val="000000"/>
                  </a:solidFill>
                  <a:latin typeface="Arial" pitchFamily="34" charset="0"/>
                </a:rPr>
                <a:t>.</a:t>
              </a:r>
            </a:p>
          </p:txBody>
        </p:sp>
        <p:sp>
          <p:nvSpPr>
            <p:cNvPr id="187477" name="Text Box 85"/>
            <p:cNvSpPr txBox="1">
              <a:spLocks noChangeArrowheads="1"/>
            </p:cNvSpPr>
            <p:nvPr/>
          </p:nvSpPr>
          <p:spPr bwMode="auto">
            <a:xfrm>
              <a:off x="1828800" y="3276600"/>
              <a:ext cx="654050" cy="325438"/>
            </a:xfrm>
            <a:prstGeom prst="rect">
              <a:avLst/>
            </a:prstGeom>
            <a:noFill/>
            <a:ln w="9525" algn="ctr">
              <a:noFill/>
              <a:miter lim="800000"/>
              <a:headEnd/>
              <a:tailEnd/>
            </a:ln>
            <a:effectLst/>
          </p:spPr>
          <p:txBody>
            <a:bodyPr wrap="none">
              <a:spAutoFit/>
            </a:bodyPr>
            <a:lstStyle/>
            <a:p>
              <a:pPr algn="ctr">
                <a:lnSpc>
                  <a:spcPct val="85000"/>
                </a:lnSpc>
                <a:spcBef>
                  <a:spcPct val="10000"/>
                </a:spcBef>
              </a:pPr>
              <a:r>
                <a:rPr lang="en-US" b="1">
                  <a:solidFill>
                    <a:srgbClr val="000000"/>
                  </a:solidFill>
                  <a:latin typeface="Arial" pitchFamily="34" charset="0"/>
                </a:rPr>
                <a:t>time</a:t>
              </a:r>
            </a:p>
          </p:txBody>
        </p:sp>
        <p:grpSp>
          <p:nvGrpSpPr>
            <p:cNvPr id="187478" name="Group 86"/>
            <p:cNvGrpSpPr>
              <a:grpSpLocks/>
            </p:cNvGrpSpPr>
            <p:nvPr/>
          </p:nvGrpSpPr>
          <p:grpSpPr bwMode="auto">
            <a:xfrm>
              <a:off x="2438400" y="6069013"/>
              <a:ext cx="2674938" cy="508000"/>
              <a:chOff x="399" y="3856"/>
              <a:chExt cx="1685" cy="320"/>
            </a:xfrm>
          </p:grpSpPr>
          <p:grpSp>
            <p:nvGrpSpPr>
              <p:cNvPr id="187479" name="Group 87"/>
              <p:cNvGrpSpPr>
                <a:grpSpLocks/>
              </p:cNvGrpSpPr>
              <p:nvPr/>
            </p:nvGrpSpPr>
            <p:grpSpPr bwMode="auto">
              <a:xfrm>
                <a:off x="478" y="3856"/>
                <a:ext cx="1528" cy="320"/>
                <a:chOff x="584" y="2392"/>
                <a:chExt cx="1528" cy="320"/>
              </a:xfrm>
            </p:grpSpPr>
            <p:sp>
              <p:nvSpPr>
                <p:cNvPr id="187480" name="Line 8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1" name="Line 8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2" name="Line 9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3" name="Line 9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4" name="Line 9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5" name="Line 9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6" name="Line 9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7" name="Line 9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8" name="Line 9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9" name="Line 9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0" name="Line 9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1" name="Line 9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2" name="Line 10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3" name="Line 10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4" name="Line 10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5" name="Line 10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96" name="Rectangle 104"/>
              <p:cNvSpPr>
                <a:spLocks noChangeArrowheads="1"/>
              </p:cNvSpPr>
              <p:nvPr/>
            </p:nvSpPr>
            <p:spPr bwMode="auto">
              <a:xfrm>
                <a:off x="399" y="3902"/>
                <a:ext cx="1685" cy="179"/>
              </a:xfrm>
              <a:prstGeom prst="rect">
                <a:avLst/>
              </a:prstGeom>
              <a:solidFill>
                <a:srgbClr val="FF0066"/>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3 instruction 36</a:t>
                </a:r>
              </a:p>
            </p:txBody>
          </p:sp>
        </p:grpSp>
      </p:grpSp>
    </p:spTree>
    <p:extLst>
      <p:ext uri="{BB962C8B-B14F-4D97-AF65-F5344CB8AC3E}">
        <p14:creationId xmlns:p14="http://schemas.microsoft.com/office/powerpoint/2010/main" val="110076260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Fermi Specifics</a:t>
            </a:r>
          </a:p>
        </p:txBody>
      </p:sp>
      <p:sp>
        <p:nvSpPr>
          <p:cNvPr id="7" name="Slide Number Placeholder 6"/>
          <p:cNvSpPr>
            <a:spLocks noGrp="1"/>
          </p:cNvSpPr>
          <p:nvPr>
            <p:ph type="sldNum" sz="quarter" idx="12"/>
          </p:nvPr>
        </p:nvSpPr>
        <p:spPr/>
        <p:txBody>
          <a:bodyPr/>
          <a:lstStyle/>
          <a:p>
            <a:fld id="{324EC464-0052-4FCA-B330-A64DDC2734A2}" type="slidenum">
              <a:rPr lang="en-US" altLang="en-US" smtClean="0">
                <a:solidFill>
                  <a:srgbClr val="000000"/>
                </a:solidFill>
              </a:rPr>
              <a:pPr/>
              <a:t>14</a:t>
            </a:fld>
            <a:endParaRPr lang="en-US" altLang="en-US">
              <a:solidFill>
                <a:srgbClr val="000000"/>
              </a:solidFill>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issue warps of “ready-to-go” threads</a:t>
            </a:r>
          </a:p>
          <a:p>
            <a:pPr lvl="1"/>
            <a:endParaRPr lang="en-US" dirty="0"/>
          </a:p>
          <a:p>
            <a:r>
              <a:rPr lang="en-US" dirty="0"/>
              <a:t>One warp issued at each clock cycle by each scheduler</a:t>
            </a:r>
          </a:p>
          <a:p>
            <a:pPr lvl="1"/>
            <a:endParaRPr lang="en-US" dirty="0"/>
          </a:p>
          <a:p>
            <a:r>
              <a:rPr lang="en-US" dirty="0"/>
              <a:t>During no cycle can more than 2 warps be dispatched for execution on the SM’s functional units </a:t>
            </a:r>
          </a:p>
          <a:p>
            <a:pPr lvl="1"/>
            <a:endParaRPr lang="en-US" dirty="0"/>
          </a:p>
          <a:p>
            <a:r>
              <a:rPr lang="en-US" dirty="0" err="1"/>
              <a:t>Scoreboarding</a:t>
            </a:r>
            <a:r>
              <a:rPr lang="en-US" dirty="0"/>
              <a:t> 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r>
                <a:rPr lang="en-US" dirty="0"/>
                <a:t>Fermi SM</a:t>
              </a:r>
            </a:p>
          </p:txBody>
        </p:sp>
      </p:grpSp>
    </p:spTree>
    <p:extLst>
      <p:ext uri="{BB962C8B-B14F-4D97-AF65-F5344CB8AC3E}">
        <p14:creationId xmlns:p14="http://schemas.microsoft.com/office/powerpoint/2010/main" val="423111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Remarks</a:t>
            </a:r>
          </a:p>
        </p:txBody>
      </p:sp>
      <p:sp>
        <p:nvSpPr>
          <p:cNvPr id="3" name="Content Placeholder 2"/>
          <p:cNvSpPr>
            <a:spLocks noGrp="1"/>
          </p:cNvSpPr>
          <p:nvPr>
            <p:ph idx="1"/>
          </p:nvPr>
        </p:nvSpPr>
        <p:spPr>
          <a:xfrm>
            <a:off x="222250" y="1295400"/>
            <a:ext cx="6775450" cy="4835525"/>
          </a:xfrm>
        </p:spPr>
        <p:txBody>
          <a:bodyPr>
            <a:noAutofit/>
          </a:bodyPr>
          <a:lstStyle/>
          <a:p>
            <a:r>
              <a:rPr lang="en-US" sz="2800" dirty="0"/>
              <a:t>ILP support: relatively limited</a:t>
            </a:r>
          </a:p>
          <a:p>
            <a:pPr lvl="2"/>
            <a:endParaRPr lang="en-US" sz="2200" dirty="0"/>
          </a:p>
          <a:p>
            <a:pPr lvl="2"/>
            <a:endParaRPr lang="en-US" sz="2200" dirty="0"/>
          </a:p>
          <a:p>
            <a:r>
              <a:rPr lang="en-US" sz="2800" dirty="0"/>
              <a:t>GPU architecture is pipelined</a:t>
            </a:r>
          </a:p>
          <a:p>
            <a:pPr lvl="1"/>
            <a:r>
              <a:rPr lang="en-US" sz="1600" dirty="0"/>
              <a:t>At each clock cycle one instruction can be retired</a:t>
            </a:r>
          </a:p>
          <a:p>
            <a:pPr lvl="1"/>
            <a:endParaRPr lang="en-US" sz="1600" dirty="0"/>
          </a:p>
          <a:p>
            <a:pPr lvl="1"/>
            <a:endParaRPr lang="en-US" sz="1600" dirty="0"/>
          </a:p>
          <a:p>
            <a:r>
              <a:rPr lang="en-US" sz="2800" dirty="0"/>
              <a:t>Fermi has no out-of-order execution smarts</a:t>
            </a:r>
          </a:p>
          <a:p>
            <a:pPr lvl="1"/>
            <a:endParaRPr lang="en-US" sz="1600" dirty="0"/>
          </a:p>
          <a:p>
            <a:pPr lvl="1"/>
            <a:endParaRPr lang="en-US" sz="1600" dirty="0"/>
          </a:p>
          <a:p>
            <a:r>
              <a:rPr lang="en-US" sz="2800" dirty="0"/>
              <a:t>To the best of my knowledge</a:t>
            </a:r>
          </a:p>
          <a:p>
            <a:pPr lvl="1"/>
            <a:r>
              <a:rPr lang="en-US" sz="1600" dirty="0"/>
              <a:t>There is no prefetching</a:t>
            </a:r>
          </a:p>
          <a:p>
            <a:pPr lvl="1"/>
            <a:r>
              <a:rPr lang="en-US" sz="1600" dirty="0"/>
              <a:t>There is no speculative execution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150" y="2151684"/>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04A7C484-7E24-447E-8CB0-5149A4D34DEF}"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573241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establishing Flop/s performance level: Fermi</a:t>
            </a:r>
            <a:endParaRPr lang="en-US" sz="3200" dirty="0"/>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16</a:t>
            </a:fld>
            <a:endParaRPr lang="en-US" altLang="en-US">
              <a:solidFill>
                <a:srgbClr val="000000"/>
              </a:solidFill>
            </a:endParaRPr>
          </a:p>
        </p:txBody>
      </p:sp>
      <p:sp>
        <p:nvSpPr>
          <p:cNvPr id="3" name="Content Placeholder 2"/>
          <p:cNvSpPr>
            <a:spLocks noGrp="1"/>
          </p:cNvSpPr>
          <p:nvPr>
            <p:ph idx="4294967295"/>
          </p:nvPr>
        </p:nvSpPr>
        <p:spPr>
          <a:xfrm>
            <a:off x="165100" y="2017799"/>
            <a:ext cx="6607328" cy="3309937"/>
          </a:xfrm>
        </p:spPr>
        <p:txBody>
          <a:bodyPr/>
          <a:lstStyle/>
          <a:p>
            <a:r>
              <a:rPr lang="en-US" sz="2000" dirty="0"/>
              <a:t>Scheduler works at 607 MHz</a:t>
            </a:r>
          </a:p>
          <a:p>
            <a:r>
              <a:rPr lang="en-US" sz="2000" dirty="0"/>
              <a:t>Functional units work at 1215MHz</a:t>
            </a:r>
          </a:p>
          <a:p>
            <a:endParaRPr lang="en-US" sz="2000" dirty="0"/>
          </a:p>
          <a:p>
            <a:r>
              <a:rPr lang="en-US" sz="2000" dirty="0"/>
              <a:t>Question: </a:t>
            </a:r>
          </a:p>
          <a:p>
            <a:pPr lvl="1"/>
            <a:r>
              <a:rPr lang="en-US" sz="1600" dirty="0"/>
              <a:t>What is the peak flop rate of GTX480?</a:t>
            </a:r>
          </a:p>
          <a:p>
            <a:pPr lvl="1"/>
            <a:endParaRPr lang="en-US" sz="1600" dirty="0"/>
          </a:p>
          <a:p>
            <a:pPr lvl="1"/>
            <a:r>
              <a:rPr lang="en-US" sz="1600" dirty="0"/>
              <a:t>15 SMs * 32 SPs * 1215 * 2 (Fused Multiplied Add) = 1166400 </a:t>
            </a:r>
            <a:r>
              <a:rPr lang="en-US" sz="1600" dirty="0" err="1"/>
              <a:t>Mflops</a:t>
            </a:r>
            <a:endParaRPr lang="en-US" sz="1600" dirty="0"/>
          </a:p>
          <a:p>
            <a:pPr lvl="1"/>
            <a:r>
              <a:rPr lang="en-US" sz="1600" dirty="0"/>
              <a:t>That is, 1.166 Tflops, single precision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407" y="1441230"/>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544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17</a:t>
            </a:fld>
            <a:endParaRPr lang="en-US" altLang="en-US">
              <a:solidFill>
                <a:srgbClr val="000000"/>
              </a:solidFill>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no time can we see more than 2 warps being dispatched for execution during a cycle</a:t>
            </a:r>
          </a:p>
          <a:p>
            <a:r>
              <a:rPr lang="en-US" sz="2000" dirty="0"/>
              <a:t>Note that at any given time we might have more than two functional units working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276601"/>
            <a:ext cx="54927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r>
              <a:rPr lang="en-US" sz="1400" b="1" dirty="0">
                <a:solidFill>
                  <a:srgbClr val="C00000"/>
                </a:solidFill>
                <a:latin typeface="Times New Roman" pitchFamily="18" charset="0"/>
              </a:rPr>
              <a:t>T i m e</a:t>
            </a:r>
          </a:p>
        </p:txBody>
      </p:sp>
      <p:sp>
        <p:nvSpPr>
          <p:cNvPr id="11" name="Rectangle 10"/>
          <p:cNvSpPr/>
          <p:nvPr/>
        </p:nvSpPr>
        <p:spPr>
          <a:xfrm>
            <a:off x="2761865" y="6324601"/>
            <a:ext cx="484428" cy="307777"/>
          </a:xfrm>
          <a:prstGeom prst="rect">
            <a:avLst/>
          </a:prstGeom>
        </p:spPr>
        <p:txBody>
          <a:bodyPr wrap="none">
            <a:spAutoFit/>
          </a:bodyPr>
          <a:lstStyle/>
          <a:p>
            <a:r>
              <a:rPr lang="en-US" sz="1400" dirty="0">
                <a:solidFill>
                  <a:srgbClr val="000000"/>
                </a:solidFill>
                <a:latin typeface="Times New Roman" pitchFamily="18" charset="0"/>
              </a:rPr>
              <a:t>Past</a:t>
            </a:r>
          </a:p>
        </p:txBody>
      </p:sp>
      <p:sp>
        <p:nvSpPr>
          <p:cNvPr id="13" name="Rectangle 12"/>
          <p:cNvSpPr/>
          <p:nvPr/>
        </p:nvSpPr>
        <p:spPr>
          <a:xfrm>
            <a:off x="2290423" y="4521990"/>
            <a:ext cx="713657" cy="307777"/>
          </a:xfrm>
          <a:prstGeom prst="rect">
            <a:avLst/>
          </a:prstGeom>
        </p:spPr>
        <p:txBody>
          <a:bodyPr wrap="none">
            <a:spAutoFit/>
          </a:bodyPr>
          <a:lstStyle/>
          <a:p>
            <a:r>
              <a:rPr lang="en-US" sz="1400" dirty="0">
                <a:solidFill>
                  <a:srgbClr val="000000"/>
                </a:solidFill>
                <a:latin typeface="Times New Roman" pitchFamily="18" charset="0"/>
              </a:rPr>
              <a:t>Present</a:t>
            </a:r>
          </a:p>
        </p:txBody>
      </p:sp>
    </p:spTree>
    <p:extLst>
      <p:ext uri="{BB962C8B-B14F-4D97-AF65-F5344CB8AC3E}">
        <p14:creationId xmlns:p14="http://schemas.microsoft.com/office/powerpoint/2010/main" val="1228580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SM Architecture </a:t>
            </a:r>
            <a:r>
              <a:rPr lang="en-US" sz="3200" dirty="0" smtClean="0"/>
              <a:t>Specifications (data below refers to ONE SM)</a:t>
            </a:r>
            <a:endParaRPr lang="en-US" sz="3200" dirty="0"/>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18</a:t>
            </a:fld>
            <a:endParaRPr lang="en-US" altLang="en-US"/>
          </a:p>
        </p:txBody>
      </p:sp>
      <p:sp>
        <p:nvSpPr>
          <p:cNvPr id="8" name="Rectangle 7"/>
          <p:cNvSpPr/>
          <p:nvPr/>
        </p:nvSpPr>
        <p:spPr>
          <a:xfrm>
            <a:off x="120650" y="6522143"/>
            <a:ext cx="1066800" cy="230832"/>
          </a:xfrm>
          <a:prstGeom prst="rect">
            <a:avLst/>
          </a:prstGeom>
        </p:spPr>
        <p:txBody>
          <a:bodyPr wrap="square">
            <a:spAutoFit/>
          </a:bodyPr>
          <a:lstStyle/>
          <a:p>
            <a:r>
              <a:rPr lang="en-US" sz="900" dirty="0">
                <a:solidFill>
                  <a:srgbClr val="000000"/>
                </a:solidFill>
                <a:latin typeface="Arial"/>
              </a:rPr>
              <a:t>[Wikipedia]</a:t>
            </a:r>
            <a:r>
              <a:rPr lang="en-US" sz="900" dirty="0">
                <a:solidFill>
                  <a:srgbClr val="000000"/>
                </a:solidFill>
                <a:latin typeface="Arial"/>
                <a:cs typeface="Calibri"/>
              </a:rPr>
              <a:t>→</a:t>
            </a:r>
            <a:endParaRPr lang="en-US" sz="900" dirty="0">
              <a:solidFill>
                <a:srgbClr val="000000"/>
              </a:solidFill>
              <a:latin typeface="Arial"/>
            </a:endParaRPr>
          </a:p>
        </p:txBody>
      </p:sp>
      <p:grpSp>
        <p:nvGrpSpPr>
          <p:cNvPr id="18" name="Group 17"/>
          <p:cNvGrpSpPr/>
          <p:nvPr/>
        </p:nvGrpSpPr>
        <p:grpSpPr>
          <a:xfrm>
            <a:off x="6975484" y="1822808"/>
            <a:ext cx="719877" cy="1165250"/>
            <a:chOff x="6571199" y="1627808"/>
            <a:chExt cx="719877" cy="1165250"/>
          </a:xfrm>
        </p:grpSpPr>
        <p:sp>
          <p:nvSpPr>
            <p:cNvPr id="2" name="Down Arrow 1"/>
            <p:cNvSpPr/>
            <p:nvPr/>
          </p:nvSpPr>
          <p:spPr>
            <a:xfrm>
              <a:off x="6854938" y="20193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71199" y="1627808"/>
              <a:ext cx="719877" cy="369332"/>
            </a:xfrm>
            <a:prstGeom prst="rect">
              <a:avLst/>
            </a:prstGeom>
            <a:noFill/>
          </p:spPr>
          <p:txBody>
            <a:bodyPr wrap="none" rtlCol="0">
              <a:spAutoFit/>
            </a:bodyPr>
            <a:lstStyle/>
            <a:p>
              <a:r>
                <a:rPr lang="en-US" dirty="0"/>
                <a:t>Fermi</a:t>
              </a:r>
            </a:p>
          </p:txBody>
        </p:sp>
      </p:grpSp>
      <p:grpSp>
        <p:nvGrpSpPr>
          <p:cNvPr id="19" name="Group 18"/>
          <p:cNvGrpSpPr/>
          <p:nvPr/>
        </p:nvGrpSpPr>
        <p:grpSpPr>
          <a:xfrm>
            <a:off x="9574057" y="1817490"/>
            <a:ext cx="758093" cy="1143000"/>
            <a:chOff x="8946133" y="1605558"/>
            <a:chExt cx="758093" cy="1143000"/>
          </a:xfrm>
        </p:grpSpPr>
        <p:sp>
          <p:nvSpPr>
            <p:cNvPr id="9" name="Down Arrow 8"/>
            <p:cNvSpPr/>
            <p:nvPr/>
          </p:nvSpPr>
          <p:spPr>
            <a:xfrm>
              <a:off x="9149488"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946133" y="1605558"/>
              <a:ext cx="758093" cy="369332"/>
            </a:xfrm>
            <a:prstGeom prst="rect">
              <a:avLst/>
            </a:prstGeom>
            <a:noFill/>
          </p:spPr>
          <p:txBody>
            <a:bodyPr wrap="none" rtlCol="0">
              <a:spAutoFit/>
            </a:bodyPr>
            <a:lstStyle/>
            <a:p>
              <a:r>
                <a:rPr lang="en-US" dirty="0"/>
                <a:t>Pascal</a:t>
              </a:r>
            </a:p>
          </p:txBody>
        </p:sp>
      </p:grpSp>
      <p:grpSp>
        <p:nvGrpSpPr>
          <p:cNvPr id="21" name="Group 20"/>
          <p:cNvGrpSpPr/>
          <p:nvPr/>
        </p:nvGrpSpPr>
        <p:grpSpPr>
          <a:xfrm>
            <a:off x="10383045" y="1817490"/>
            <a:ext cx="665888" cy="1143000"/>
            <a:chOff x="6637342" y="1605558"/>
            <a:chExt cx="665888" cy="1143000"/>
          </a:xfrm>
        </p:grpSpPr>
        <p:sp>
          <p:nvSpPr>
            <p:cNvPr id="22" name="Down Arrow 21"/>
            <p:cNvSpPr/>
            <p:nvPr/>
          </p:nvSpPr>
          <p:spPr>
            <a:xfrm>
              <a:off x="6948427"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37342" y="1605558"/>
              <a:ext cx="665888" cy="369332"/>
            </a:xfrm>
            <a:prstGeom prst="rect">
              <a:avLst/>
            </a:prstGeom>
            <a:noFill/>
          </p:spPr>
          <p:txBody>
            <a:bodyPr wrap="none" rtlCol="0">
              <a:spAutoFit/>
            </a:bodyPr>
            <a:lstStyle/>
            <a:p>
              <a:r>
                <a:rPr lang="en-US" dirty="0"/>
                <a:t>Volta</a:t>
              </a:r>
            </a:p>
          </p:txBody>
        </p:sp>
      </p:grpSp>
      <p:grpSp>
        <p:nvGrpSpPr>
          <p:cNvPr id="24" name="Group 23"/>
          <p:cNvGrpSpPr/>
          <p:nvPr/>
        </p:nvGrpSpPr>
        <p:grpSpPr>
          <a:xfrm>
            <a:off x="7673190" y="1817490"/>
            <a:ext cx="786434" cy="1143000"/>
            <a:chOff x="6991849" y="1605558"/>
            <a:chExt cx="786434" cy="1143000"/>
          </a:xfrm>
        </p:grpSpPr>
        <p:sp>
          <p:nvSpPr>
            <p:cNvPr id="25" name="Down Arrow 24"/>
            <p:cNvSpPr/>
            <p:nvPr/>
          </p:nvSpPr>
          <p:spPr>
            <a:xfrm>
              <a:off x="7405624"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991849" y="1605558"/>
              <a:ext cx="786434" cy="369332"/>
            </a:xfrm>
            <a:prstGeom prst="rect">
              <a:avLst/>
            </a:prstGeom>
            <a:noFill/>
          </p:spPr>
          <p:txBody>
            <a:bodyPr wrap="none" rtlCol="0">
              <a:spAutoFit/>
            </a:bodyPr>
            <a:lstStyle/>
            <a:p>
              <a:r>
                <a:rPr lang="en-US" dirty="0"/>
                <a:t>Kepler</a:t>
              </a:r>
            </a:p>
          </p:txBody>
        </p:sp>
      </p:grpSp>
      <p:grpSp>
        <p:nvGrpSpPr>
          <p:cNvPr id="29" name="Group 28"/>
          <p:cNvGrpSpPr/>
          <p:nvPr/>
        </p:nvGrpSpPr>
        <p:grpSpPr>
          <a:xfrm>
            <a:off x="8630150" y="1817490"/>
            <a:ext cx="973985" cy="1115438"/>
            <a:chOff x="8660679" y="1845866"/>
            <a:chExt cx="973985" cy="1115438"/>
          </a:xfrm>
        </p:grpSpPr>
        <p:sp>
          <p:nvSpPr>
            <p:cNvPr id="27" name="Down Arrow 26"/>
            <p:cNvSpPr/>
            <p:nvPr/>
          </p:nvSpPr>
          <p:spPr>
            <a:xfrm>
              <a:off x="9071472" y="2187636"/>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660679" y="1845866"/>
              <a:ext cx="973985" cy="369332"/>
            </a:xfrm>
            <a:prstGeom prst="rect">
              <a:avLst/>
            </a:prstGeom>
            <a:noFill/>
          </p:spPr>
          <p:txBody>
            <a:bodyPr wrap="none" rtlCol="0">
              <a:spAutoFit/>
            </a:bodyPr>
            <a:lstStyle/>
            <a:p>
              <a:r>
                <a:rPr lang="en-US" dirty="0"/>
                <a:t>Maxwell</a:t>
              </a:r>
            </a:p>
          </p:txBody>
        </p:sp>
      </p:grpSp>
      <p:sp>
        <p:nvSpPr>
          <p:cNvPr id="30" name="Down Arrow 29"/>
          <p:cNvSpPr/>
          <p:nvPr/>
        </p:nvSpPr>
        <p:spPr>
          <a:xfrm>
            <a:off x="11310003" y="2186822"/>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994682" y="1817490"/>
            <a:ext cx="768287" cy="369332"/>
          </a:xfrm>
          <a:prstGeom prst="rect">
            <a:avLst/>
          </a:prstGeom>
          <a:noFill/>
        </p:spPr>
        <p:txBody>
          <a:bodyPr wrap="none" rtlCol="0">
            <a:spAutoFit/>
          </a:bodyPr>
          <a:lstStyle/>
          <a:p>
            <a:r>
              <a:rPr lang="en-US" dirty="0" smtClean="0"/>
              <a:t>Turing</a:t>
            </a:r>
            <a:endParaRPr lang="en-US" dirty="0"/>
          </a:p>
        </p:txBody>
      </p:sp>
      <p:grpSp>
        <p:nvGrpSpPr>
          <p:cNvPr id="11" name="Group 10"/>
          <p:cNvGrpSpPr/>
          <p:nvPr/>
        </p:nvGrpSpPr>
        <p:grpSpPr>
          <a:xfrm>
            <a:off x="177148" y="3049490"/>
            <a:ext cx="11328982" cy="2609984"/>
            <a:chOff x="177148" y="3049490"/>
            <a:chExt cx="11328982" cy="2609984"/>
          </a:xfrm>
        </p:grpSpPr>
        <p:pic>
          <p:nvPicPr>
            <p:cNvPr id="7" name="Picture 6"/>
            <p:cNvPicPr>
              <a:picLocks noChangeAspect="1"/>
            </p:cNvPicPr>
            <p:nvPr/>
          </p:nvPicPr>
          <p:blipFill>
            <a:blip r:embed="rId3"/>
            <a:stretch>
              <a:fillRect/>
            </a:stretch>
          </p:blipFill>
          <p:spPr>
            <a:xfrm>
              <a:off x="177148" y="3049490"/>
              <a:ext cx="11328982" cy="2609984"/>
            </a:xfrm>
            <a:prstGeom prst="rect">
              <a:avLst/>
            </a:prstGeom>
          </p:spPr>
        </p:pic>
        <p:sp>
          <p:nvSpPr>
            <p:cNvPr id="6" name="Rectangle 5"/>
            <p:cNvSpPr/>
            <p:nvPr/>
          </p:nvSpPr>
          <p:spPr>
            <a:xfrm>
              <a:off x="11230683" y="5358228"/>
              <a:ext cx="214104" cy="1638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118046" y="4272554"/>
              <a:ext cx="214104" cy="1638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892090" y="5087623"/>
              <a:ext cx="214104" cy="1638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163165" y="4820740"/>
              <a:ext cx="214104" cy="1638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582193" y="3715283"/>
              <a:ext cx="214104" cy="1638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1695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Technical Specifications and Features</a:t>
            </a:r>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19</a:t>
            </a:fld>
            <a:endParaRPr lang="en-US" altLang="en-US"/>
          </a:p>
        </p:txBody>
      </p:sp>
      <p:sp>
        <p:nvSpPr>
          <p:cNvPr id="8" name="Rectangle 7"/>
          <p:cNvSpPr/>
          <p:nvPr/>
        </p:nvSpPr>
        <p:spPr>
          <a:xfrm>
            <a:off x="116840" y="6573071"/>
            <a:ext cx="1066800" cy="200055"/>
          </a:xfrm>
          <a:prstGeom prst="rect">
            <a:avLst/>
          </a:prstGeom>
        </p:spPr>
        <p:txBody>
          <a:bodyPr wrap="square">
            <a:spAutoFit/>
          </a:bodyPr>
          <a:lstStyle/>
          <a:p>
            <a:r>
              <a:rPr lang="en-US" sz="700" dirty="0">
                <a:solidFill>
                  <a:srgbClr val="000000"/>
                </a:solidFill>
                <a:latin typeface="Arial"/>
              </a:rPr>
              <a:t>[</a:t>
            </a:r>
            <a:r>
              <a:rPr lang="en-US" sz="700" dirty="0">
                <a:solidFill>
                  <a:srgbClr val="000000"/>
                </a:solidFill>
                <a:latin typeface="Arial"/>
                <a:hlinkClick r:id="rId3"/>
              </a:rPr>
              <a:t>Wikipedia</a:t>
            </a:r>
            <a:r>
              <a:rPr lang="en-US" sz="700" dirty="0">
                <a:solidFill>
                  <a:srgbClr val="000000"/>
                </a:solidFill>
                <a:latin typeface="Arial"/>
              </a:rPr>
              <a:t>]</a:t>
            </a:r>
            <a:r>
              <a:rPr lang="en-US" sz="700" dirty="0">
                <a:solidFill>
                  <a:srgbClr val="000000"/>
                </a:solidFill>
                <a:latin typeface="Arial"/>
                <a:cs typeface="Calibri"/>
              </a:rPr>
              <a:t>→</a:t>
            </a:r>
            <a:endParaRPr lang="en-US" sz="700" dirty="0">
              <a:solidFill>
                <a:srgbClr val="000000"/>
              </a:solidFill>
              <a:latin typeface="Arial"/>
            </a:endParaRPr>
          </a:p>
        </p:txBody>
      </p:sp>
      <p:pic>
        <p:nvPicPr>
          <p:cNvPr id="4" name="Picture 3"/>
          <p:cNvPicPr>
            <a:picLocks noChangeAspect="1"/>
          </p:cNvPicPr>
          <p:nvPr/>
        </p:nvPicPr>
        <p:blipFill rotWithShape="1">
          <a:blip r:embed="rId4"/>
          <a:srcRect b="26589"/>
          <a:stretch/>
        </p:blipFill>
        <p:spPr>
          <a:xfrm>
            <a:off x="779133" y="1823828"/>
            <a:ext cx="10202441" cy="3748808"/>
          </a:xfrm>
          <a:prstGeom prst="rect">
            <a:avLst/>
          </a:prstGeom>
        </p:spPr>
      </p:pic>
      <p:sp>
        <p:nvSpPr>
          <p:cNvPr id="2" name="Left Brace 1"/>
          <p:cNvSpPr/>
          <p:nvPr/>
        </p:nvSpPr>
        <p:spPr>
          <a:xfrm>
            <a:off x="570938" y="4612144"/>
            <a:ext cx="120433" cy="960492"/>
          </a:xfrm>
          <a:prstGeom prst="leftBrace">
            <a:avLst>
              <a:gd name="adj1" fmla="val 80128"/>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Arrow 5"/>
          <p:cNvSpPr/>
          <p:nvPr/>
        </p:nvSpPr>
        <p:spPr>
          <a:xfrm>
            <a:off x="81005" y="4947424"/>
            <a:ext cx="347918" cy="289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551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“Computer science is no more about computers than astronomy is about telescopes”</a:t>
            </a:r>
          </a:p>
          <a:p>
            <a:pPr marL="0" indent="0" algn="r">
              <a:buNone/>
            </a:pPr>
            <a:r>
              <a:rPr lang="en-US" sz="1300" dirty="0" smtClean="0"/>
              <a:t>-- </a:t>
            </a:r>
            <a:r>
              <a:rPr lang="en-US" sz="1300" dirty="0" err="1" smtClean="0"/>
              <a:t>Edsger</a:t>
            </a:r>
            <a:r>
              <a:rPr lang="en-US" sz="1300" dirty="0" smtClean="0"/>
              <a:t> </a:t>
            </a:r>
            <a:r>
              <a:rPr lang="en-US" sz="1300" dirty="0"/>
              <a:t>W. </a:t>
            </a:r>
            <a:r>
              <a:rPr lang="en-US" sz="1300" dirty="0" err="1" smtClean="0"/>
              <a:t>Dijkstra</a:t>
            </a:r>
            <a:r>
              <a:rPr lang="en-US" sz="1300" dirty="0"/>
              <a:t>, Dutch systems scientist, programmer, software engineer, science </a:t>
            </a:r>
            <a:r>
              <a:rPr lang="en-US" sz="1300" dirty="0" smtClean="0"/>
              <a:t>essayist, </a:t>
            </a:r>
            <a:r>
              <a:rPr lang="en-US" sz="1300" dirty="0"/>
              <a:t>and pioneer in computing </a:t>
            </a:r>
            <a:r>
              <a:rPr lang="en-US" sz="1300" dirty="0" smtClean="0"/>
              <a:t>science [ [1930-2002].</a:t>
            </a: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299757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20</a:t>
            </a:fld>
            <a:endParaRPr lang="en-US" altLang="en-US">
              <a:solidFill>
                <a:srgbClr val="000000"/>
              </a:solidFill>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endParaRPr lang="en-US" sz="2400" kern="0" dirty="0"/>
          </a:p>
          <a:p>
            <a:r>
              <a:rPr lang="en-US" sz="2400" kern="0" dirty="0"/>
              <a:t>Thread IDs within a warp are </a:t>
            </a:r>
            <a:r>
              <a:rPr lang="en-US" sz="2400" kern="0" dirty="0">
                <a:solidFill>
                  <a:srgbClr val="C00000"/>
                </a:solidFill>
              </a:rPr>
              <a:t>consecutive</a:t>
            </a:r>
            <a:r>
              <a:rPr lang="en-US" sz="2400" kern="0" dirty="0"/>
              <a:t> and </a:t>
            </a:r>
            <a:r>
              <a:rPr lang="en-US" sz="2400" kern="0" dirty="0">
                <a:solidFill>
                  <a:srgbClr val="C00000"/>
                </a:solidFill>
              </a:rPr>
              <a:t>increasing</a:t>
            </a:r>
          </a:p>
          <a:p>
            <a:pPr lvl="1"/>
            <a:r>
              <a:rPr lang="en-US" sz="1800" kern="0" dirty="0"/>
              <a:t>Related to the 1D projection from thread index to thread ID</a:t>
            </a:r>
          </a:p>
          <a:p>
            <a:pPr lvl="1"/>
            <a:r>
              <a:rPr lang="en-US" sz="1800" kern="0" dirty="0"/>
              <a:t>Recall: in multidimensional blocks, the </a:t>
            </a:r>
            <a:r>
              <a:rPr lang="en-US" sz="1800" kern="0" dirty="0">
                <a:solidFill>
                  <a:srgbClr val="0070C0"/>
                </a:solidFill>
              </a:rPr>
              <a:t>x</a:t>
            </a:r>
            <a:r>
              <a:rPr lang="en-US" sz="1800" kern="0" dirty="0"/>
              <a:t> thread index runs fastest, then </a:t>
            </a:r>
            <a:r>
              <a:rPr lang="en-US" sz="1800" kern="0" dirty="0">
                <a:solidFill>
                  <a:srgbClr val="0070C0"/>
                </a:solidFill>
              </a:rPr>
              <a:t>y</a:t>
            </a:r>
            <a:r>
              <a:rPr lang="en-US" sz="1800" kern="0" dirty="0"/>
              <a:t>, then </a:t>
            </a:r>
            <a:r>
              <a:rPr lang="en-US" sz="1800" kern="0" dirty="0">
                <a:solidFill>
                  <a:srgbClr val="0070C0"/>
                </a:solidFill>
              </a:rPr>
              <a:t>z</a:t>
            </a:r>
          </a:p>
          <a:p>
            <a:pPr lvl="1"/>
            <a:r>
              <a:rPr lang="en-US" sz="1800" kern="0" dirty="0"/>
              <a:t>Threads with IDs (0...31) combine into warp 0, threads (32…63) into warp 1, etc.</a:t>
            </a:r>
          </a:p>
          <a:p>
            <a:pPr lvl="1"/>
            <a:endParaRPr lang="en-US" sz="2000" kern="0" dirty="0"/>
          </a:p>
          <a:p>
            <a:pPr lvl="1"/>
            <a:endParaRPr lang="en-US" sz="2000" kern="0" dirty="0"/>
          </a:p>
          <a:p>
            <a:r>
              <a:rPr lang="en-US" sz="2400" kern="0" dirty="0"/>
              <a:t>Partitioning of threads into warps is always the </a:t>
            </a:r>
            <a:r>
              <a:rPr lang="en-US" sz="2400" kern="0" dirty="0">
                <a:solidFill>
                  <a:srgbClr val="C00000"/>
                </a:solidFill>
              </a:rPr>
              <a:t>same</a:t>
            </a:r>
          </a:p>
          <a:p>
            <a:pPr lvl="1"/>
            <a:r>
              <a:rPr lang="en-US" sz="1800" kern="0" dirty="0"/>
              <a:t>You can use this in control flow</a:t>
            </a:r>
          </a:p>
          <a:p>
            <a:pPr lvl="1"/>
            <a:r>
              <a:rPr lang="en-US" sz="1800" kern="0" dirty="0"/>
              <a:t>Warp size has always been 32 and is unlikely to change soon</a:t>
            </a:r>
          </a:p>
          <a:p>
            <a:pPr lvl="1"/>
            <a:endParaRPr lang="en-US" sz="2000" kern="0" dirty="0"/>
          </a:p>
          <a:p>
            <a:pPr lvl="1"/>
            <a:endParaRPr lang="en-US" sz="2000" kern="0" dirty="0"/>
          </a:p>
          <a:p>
            <a:r>
              <a:rPr lang="en-US" sz="2400" kern="0" dirty="0"/>
              <a:t>While you can rely on ordering among threads, </a:t>
            </a:r>
            <a:r>
              <a:rPr lang="en-US" sz="2400" kern="0" dirty="0">
                <a:solidFill>
                  <a:srgbClr val="C00000"/>
                </a:solidFill>
              </a:rPr>
              <a:t>DO NOT </a:t>
            </a:r>
            <a:r>
              <a:rPr lang="en-US" sz="2400" kern="0" dirty="0"/>
              <a:t>rely on any ordering among warps</a:t>
            </a:r>
          </a:p>
          <a:p>
            <a:pPr lvl="1"/>
            <a:r>
              <a:rPr lang="en-US" sz="1800" kern="0" dirty="0"/>
              <a:t>Warp scheduling is not under user control in CUDA</a:t>
            </a:r>
          </a:p>
        </p:txBody>
      </p:sp>
    </p:spTree>
    <p:extLst>
      <p:ext uri="{BB962C8B-B14F-4D97-AF65-F5344CB8AC3E}">
        <p14:creationId xmlns:p14="http://schemas.microsoft.com/office/powerpoint/2010/main" val="341133784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fld id="{04A7C484-7E24-447E-8CB0-5149A4D34DEF}" type="slidenum">
              <a:rPr lang="en-US" altLang="en-US" smtClean="0">
                <a:solidFill>
                  <a:srgbClr val="000000"/>
                </a:solidFill>
              </a:rPr>
              <a:pPr/>
              <a:t>21</a:t>
            </a:fld>
            <a:endParaRPr lang="en-US" altLang="en-US">
              <a:solidFill>
                <a:srgbClr val="000000"/>
              </a:solidFill>
            </a:endParaRPr>
          </a:p>
        </p:txBody>
      </p:sp>
      <p:sp>
        <p:nvSpPr>
          <p:cNvPr id="3" name="Content Placeholder 2"/>
          <p:cNvSpPr>
            <a:spLocks noGrp="1"/>
          </p:cNvSpPr>
          <p:nvPr>
            <p:ph idx="4294967295"/>
          </p:nvPr>
        </p:nvSpPr>
        <p:spPr>
          <a:xfrm>
            <a:off x="596900" y="1549400"/>
            <a:ext cx="8229600" cy="5105400"/>
          </a:xfrm>
        </p:spPr>
        <p:txBody>
          <a:bodyPr>
            <a:normAutofit lnSpcReduction="10000"/>
          </a:bodyPr>
          <a:lstStyle/>
          <a:p>
            <a:r>
              <a:rPr lang="en-US" sz="1800" dirty="0"/>
              <a:t>Each thread block split into one or more warps</a:t>
            </a:r>
          </a:p>
          <a:p>
            <a:pPr lvl="2"/>
            <a:endParaRPr lang="en-US" sz="1100" dirty="0"/>
          </a:p>
          <a:p>
            <a:r>
              <a:rPr lang="en-US" sz="1800" dirty="0"/>
              <a:t>If thread block size is not multiple of warp size, unused lanes go wasted</a:t>
            </a:r>
          </a:p>
          <a:p>
            <a:pPr lvl="1"/>
            <a:r>
              <a:rPr lang="en-US" sz="1400" dirty="0"/>
              <a:t>Example: block w/ 50 threads – 64 lanes, of which last 14 lanes go wasted</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hardware schedules each warp independently</a:t>
            </a:r>
          </a:p>
          <a:p>
            <a:pPr lvl="2"/>
            <a:endParaRPr lang="en-US" sz="1100" dirty="0"/>
          </a:p>
          <a:p>
            <a:r>
              <a:rPr lang="en-US" sz="18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a:defRPr/>
              </a:pPr>
              <a:r>
                <a:rPr lang="en-US" sz="2400" kern="0" dirty="0">
                  <a:solidFill>
                    <a:srgbClr val="66CC33"/>
                  </a:solidFill>
                  <a:latin typeface="Corbel"/>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a:defRPr/>
              </a:pPr>
              <a:r>
                <a:rPr lang="en-US" sz="2400" kern="0" dirty="0">
                  <a:solidFill>
                    <a:srgbClr val="66CC33"/>
                  </a:solidFill>
                  <a:latin typeface="Corbel"/>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algn="ctr">
                <a:defRPr/>
              </a:pPr>
              <a:endParaRPr lang="en-US" kern="0">
                <a:solidFill>
                  <a:srgbClr val="66CC33"/>
                </a:solidFill>
                <a:latin typeface="Corbel"/>
              </a:endParaRPr>
            </a:p>
          </p:txBody>
        </p:sp>
      </p:grpSp>
      <p:sp>
        <p:nvSpPr>
          <p:cNvPr id="91" name="Rectangle 90"/>
          <p:cNvSpPr/>
          <p:nvPr/>
        </p:nvSpPr>
        <p:spPr>
          <a:xfrm>
            <a:off x="311150" y="6629400"/>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2529918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many warps in flight is a good thing</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22</a:t>
            </a:fld>
            <a:endParaRPr lang="en-US" altLang="en-US">
              <a:solidFill>
                <a:srgbClr val="000000"/>
              </a:solidFill>
            </a:endParaRPr>
          </a:p>
        </p:txBody>
      </p:sp>
      <p:sp>
        <p:nvSpPr>
          <p:cNvPr id="3" name="Content Placeholder 2"/>
          <p:cNvSpPr>
            <a:spLocks noGrp="1"/>
          </p:cNvSpPr>
          <p:nvPr>
            <p:ph idx="4294967295"/>
          </p:nvPr>
        </p:nvSpPr>
        <p:spPr>
          <a:xfrm>
            <a:off x="231775" y="1495425"/>
            <a:ext cx="11960225" cy="4932363"/>
          </a:xfrm>
        </p:spPr>
        <p:txBody>
          <a:bodyPr/>
          <a:lstStyle/>
          <a:p>
            <a:r>
              <a:rPr lang="en-US" sz="1800" dirty="0"/>
              <a:t>An SM can switch between warps with almost no overhead</a:t>
            </a:r>
          </a:p>
          <a:p>
            <a:pPr lvl="3"/>
            <a:endParaRPr lang="en-US" sz="800" dirty="0"/>
          </a:p>
          <a:p>
            <a:r>
              <a:rPr lang="en-US" sz="1800" dirty="0"/>
              <a:t>Warps with instruction whose inputs are ready are eligible to execute, and will be considered when scheduling</a:t>
            </a:r>
          </a:p>
          <a:p>
            <a:pPr lvl="3"/>
            <a:endParaRPr lang="en-US" sz="800" dirty="0"/>
          </a:p>
          <a:p>
            <a:r>
              <a:rPr lang="en-US" sz="1800" dirty="0"/>
              <a:t>When a warp is selected for execution, all [active] threads execute the same instruction in </a:t>
            </a:r>
            <a:r>
              <a:rPr lang="en-US" sz="1800" b="1" u="sng" dirty="0">
                <a:solidFill>
                  <a:srgbClr val="C00000"/>
                </a:solidFill>
              </a:rPr>
              <a:t>lockstep</a:t>
            </a:r>
            <a:r>
              <a:rPr lang="en-US" sz="1800" dirty="0"/>
              <a:t> fashion</a:t>
            </a:r>
          </a:p>
        </p:txBody>
      </p:sp>
      <p:sp>
        <p:nvSpPr>
          <p:cNvPr id="6" name="AutoShape 21"/>
          <p:cNvSpPr>
            <a:spLocks noChangeArrowheads="1"/>
          </p:cNvSpPr>
          <p:nvPr/>
        </p:nvSpPr>
        <p:spPr bwMode="auto">
          <a:xfrm>
            <a:off x="8077198" y="4198460"/>
            <a:ext cx="257648" cy="1655142"/>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7" name="AutoShape 17"/>
          <p:cNvSpPr>
            <a:spLocks noChangeArrowheads="1"/>
          </p:cNvSpPr>
          <p:nvPr/>
        </p:nvSpPr>
        <p:spPr bwMode="auto">
          <a:xfrm>
            <a:off x="8081172" y="4200643"/>
            <a:ext cx="249700" cy="424423"/>
          </a:xfrm>
          <a:prstGeom prst="flowChartAlternateProcess">
            <a:avLst/>
          </a:prstGeom>
          <a:solidFill>
            <a:srgbClr val="92D050"/>
          </a:solidFill>
          <a:ln w="12700">
            <a:noFill/>
            <a:miter lim="800000"/>
            <a:headEnd/>
            <a:tailEnd/>
          </a:ln>
        </p:spPr>
        <p:txBody>
          <a:bodyPr vert="horz" wrap="square" lIns="12700" tIns="0" rIns="0" bIns="0" numCol="1" anchor="t" anchorCtr="0" compatLnSpc="1">
            <a:prstTxWarp prst="textNoShape">
              <a:avLst/>
            </a:prstTxWarp>
          </a:bodyPr>
          <a:lstStyle/>
          <a:p>
            <a:pPr algn="ctr" defTabSz="914364">
              <a:spcAft>
                <a:spcPts val="1000"/>
              </a:spcAft>
              <a:defRPr/>
            </a:pPr>
            <a:r>
              <a:rPr lang="en-US" sz="1050" b="1" kern="0" dirty="0" err="1">
                <a:solidFill>
                  <a:srgbClr val="000000"/>
                </a:solidFill>
                <a:latin typeface="Times New Roman" pitchFamily="18" charset="0"/>
              </a:rPr>
              <a:t>W</a:t>
            </a:r>
            <a:r>
              <a:rPr lang="en-US" sz="1600" b="1" kern="0" baseline="-25000" dirty="0" err="1">
                <a:solidFill>
                  <a:srgbClr val="000000"/>
                </a:solidFill>
                <a:latin typeface="Times New Roman" pitchFamily="18" charset="0"/>
              </a:rPr>
              <a:t>n</a:t>
            </a:r>
            <a:endParaRPr lang="en-US" sz="1600" b="1" kern="0" dirty="0">
              <a:solidFill>
                <a:srgbClr val="000000"/>
              </a:solidFill>
              <a:latin typeface="Times New Roman" pitchFamily="18" charset="0"/>
            </a:endParaRPr>
          </a:p>
          <a:p>
            <a:pPr defTabSz="914364">
              <a:defRPr/>
            </a:pPr>
            <a:endParaRPr lang="en-US" kern="0" dirty="0">
              <a:solidFill>
                <a:srgbClr val="000000"/>
              </a:solidFill>
              <a:latin typeface="Times New Roman" pitchFamily="18" charset="0"/>
            </a:endParaRPr>
          </a:p>
        </p:txBody>
      </p:sp>
      <p:cxnSp>
        <p:nvCxnSpPr>
          <p:cNvPr id="8" name="AutoShape 18"/>
          <p:cNvCxnSpPr>
            <a:cxnSpLocks noChangeShapeType="1"/>
          </p:cNvCxnSpPr>
          <p:nvPr/>
        </p:nvCxnSpPr>
        <p:spPr bwMode="auto">
          <a:xfrm>
            <a:off x="8081173" y="4623975"/>
            <a:ext cx="249037" cy="1091"/>
          </a:xfrm>
          <a:prstGeom prst="straightConnector1">
            <a:avLst/>
          </a:prstGeom>
          <a:noFill/>
          <a:ln w="12700">
            <a:solidFill>
              <a:srgbClr val="FFFFFF">
                <a:lumMod val="50000"/>
              </a:srgbClr>
            </a:solidFill>
            <a:round/>
            <a:headEnd/>
            <a:tailEnd/>
          </a:ln>
        </p:spPr>
      </p:cxnSp>
      <p:sp>
        <p:nvSpPr>
          <p:cNvPr id="9" name="AutoShape 19"/>
          <p:cNvSpPr>
            <a:spLocks noChangeArrowheads="1"/>
          </p:cNvSpPr>
          <p:nvPr/>
        </p:nvSpPr>
        <p:spPr bwMode="auto">
          <a:xfrm>
            <a:off x="8081173" y="5368080"/>
            <a:ext cx="252349" cy="485523"/>
          </a:xfrm>
          <a:prstGeom prst="flowChartAlternateProcess">
            <a:avLst/>
          </a:prstGeom>
          <a:solidFill>
            <a:srgbClr val="DADADA">
              <a:lumMod val="75000"/>
            </a:srgbClr>
          </a:solidFill>
          <a:ln w="12700">
            <a:noFill/>
            <a:miter lim="800000"/>
            <a:headEnd/>
            <a:tailEnd/>
          </a:ln>
        </p:spPr>
        <p:txBody>
          <a:bodyPr vert="horz" wrap="square" lIns="12700" tIns="0" rIns="0" bIns="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cxnSp>
        <p:nvCxnSpPr>
          <p:cNvPr id="10" name="AutoShape 20"/>
          <p:cNvCxnSpPr>
            <a:cxnSpLocks noChangeShapeType="1"/>
          </p:cNvCxnSpPr>
          <p:nvPr/>
        </p:nvCxnSpPr>
        <p:spPr bwMode="auto">
          <a:xfrm>
            <a:off x="8081173" y="5368080"/>
            <a:ext cx="249037" cy="1091"/>
          </a:xfrm>
          <a:prstGeom prst="straightConnector1">
            <a:avLst/>
          </a:prstGeom>
          <a:noFill/>
          <a:ln w="12700">
            <a:solidFill>
              <a:srgbClr val="FFFFFF">
                <a:lumMod val="50000"/>
              </a:srgbClr>
            </a:solidFill>
            <a:round/>
            <a:headEnd/>
            <a:tailEnd/>
          </a:ln>
        </p:spPr>
      </p:cxnSp>
      <p:sp>
        <p:nvSpPr>
          <p:cNvPr id="11" name="AutoShape 22"/>
          <p:cNvSpPr>
            <a:spLocks/>
          </p:cNvSpPr>
          <p:nvPr/>
        </p:nvSpPr>
        <p:spPr bwMode="auto">
          <a:xfrm>
            <a:off x="8401741" y="4172274"/>
            <a:ext cx="94714" cy="458246"/>
          </a:xfrm>
          <a:prstGeom prst="rightBrace">
            <a:avLst>
              <a:gd name="adj1" fmla="val 24476"/>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2" name="AutoShape 23"/>
          <p:cNvSpPr>
            <a:spLocks noChangeArrowheads="1"/>
          </p:cNvSpPr>
          <p:nvPr/>
        </p:nvSpPr>
        <p:spPr bwMode="auto">
          <a:xfrm>
            <a:off x="8734896" y="4269380"/>
            <a:ext cx="1399705" cy="333865"/>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Executing W</a:t>
            </a:r>
            <a:r>
              <a:rPr lang="en-US" sz="1600" b="1" kern="0" baseline="-25000" dirty="0">
                <a:solidFill>
                  <a:srgbClr val="000000"/>
                </a:solidFill>
                <a:latin typeface="Times New Roman" pitchFamily="18" charset="0"/>
              </a:rPr>
              <a:t>n</a:t>
            </a:r>
            <a:endParaRPr lang="en-US" sz="1600" kern="0" dirty="0">
              <a:solidFill>
                <a:sysClr val="windowText" lastClr="000000"/>
              </a:solidFill>
              <a:latin typeface="Times New Roman" pitchFamily="18" charset="0"/>
            </a:endParaRPr>
          </a:p>
        </p:txBody>
      </p:sp>
      <p:sp>
        <p:nvSpPr>
          <p:cNvPr id="13" name="AutoShape 24"/>
          <p:cNvSpPr>
            <a:spLocks/>
          </p:cNvSpPr>
          <p:nvPr/>
        </p:nvSpPr>
        <p:spPr bwMode="auto">
          <a:xfrm>
            <a:off x="8401741" y="4663252"/>
            <a:ext cx="94714" cy="705918"/>
          </a:xfrm>
          <a:prstGeom prst="rightBrace">
            <a:avLst>
              <a:gd name="adj1" fmla="val 37704"/>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4" name="AutoShape 25"/>
          <p:cNvSpPr>
            <a:spLocks noChangeArrowheads="1"/>
          </p:cNvSpPr>
          <p:nvPr/>
        </p:nvSpPr>
        <p:spPr bwMode="auto">
          <a:xfrm>
            <a:off x="8639519" y="4836732"/>
            <a:ext cx="1571054" cy="331683"/>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Waiting for data</a:t>
            </a:r>
            <a:endParaRPr lang="en-US" sz="1600" kern="0" dirty="0">
              <a:solidFill>
                <a:sysClr val="windowText" lastClr="000000"/>
              </a:solidFill>
              <a:latin typeface="Times New Roman" pitchFamily="18" charset="0"/>
            </a:endParaRPr>
          </a:p>
        </p:txBody>
      </p:sp>
      <p:sp>
        <p:nvSpPr>
          <p:cNvPr id="15" name="AutoShape 26"/>
          <p:cNvSpPr>
            <a:spLocks/>
          </p:cNvSpPr>
          <p:nvPr/>
        </p:nvSpPr>
        <p:spPr bwMode="auto">
          <a:xfrm>
            <a:off x="8401741" y="5383354"/>
            <a:ext cx="94714" cy="458246"/>
          </a:xfrm>
          <a:prstGeom prst="rightBrace">
            <a:avLst>
              <a:gd name="adj1" fmla="val 24476"/>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6" name="AutoShape 27"/>
          <p:cNvSpPr>
            <a:spLocks noChangeArrowheads="1"/>
          </p:cNvSpPr>
          <p:nvPr/>
        </p:nvSpPr>
        <p:spPr bwMode="auto">
          <a:xfrm>
            <a:off x="8711404" y="5397539"/>
            <a:ext cx="1804196" cy="382963"/>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Ready to execute</a:t>
            </a:r>
            <a:endParaRPr lang="en-US" sz="1600" kern="0" dirty="0">
              <a:solidFill>
                <a:sysClr val="windowText" lastClr="000000"/>
              </a:solidFill>
              <a:latin typeface="Times New Roman" pitchFamily="18" charset="0"/>
            </a:endParaRPr>
          </a:p>
        </p:txBody>
      </p:sp>
      <p:grpSp>
        <p:nvGrpSpPr>
          <p:cNvPr id="17" name="Group 367"/>
          <p:cNvGrpSpPr/>
          <p:nvPr/>
        </p:nvGrpSpPr>
        <p:grpSpPr>
          <a:xfrm>
            <a:off x="2334214" y="4038600"/>
            <a:ext cx="5211158" cy="1926352"/>
            <a:chOff x="1554155" y="4014483"/>
            <a:chExt cx="5073608" cy="1075955"/>
          </a:xfrm>
        </p:grpSpPr>
        <p:grpSp>
          <p:nvGrpSpPr>
            <p:cNvPr id="18" name="Group 359"/>
            <p:cNvGrpSpPr/>
            <p:nvPr/>
          </p:nvGrpSpPr>
          <p:grpSpPr>
            <a:xfrm>
              <a:off x="1554155" y="4776482"/>
              <a:ext cx="4076060" cy="313956"/>
              <a:chOff x="2478081" y="4119257"/>
              <a:chExt cx="3905413" cy="313956"/>
            </a:xfrm>
          </p:grpSpPr>
          <p:sp>
            <p:nvSpPr>
              <p:cNvPr id="43" name="AutoShape 96"/>
              <p:cNvSpPr>
                <a:spLocks noChangeArrowheads="1"/>
              </p:cNvSpPr>
              <p:nvPr/>
            </p:nvSpPr>
            <p:spPr bwMode="auto">
              <a:xfrm rot="16200000">
                <a:off x="4273810" y="2323528"/>
                <a:ext cx="313956" cy="3905413"/>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44" name="AutoShape 97"/>
              <p:cNvSpPr>
                <a:spLocks noChangeArrowheads="1"/>
              </p:cNvSpPr>
              <p:nvPr/>
            </p:nvSpPr>
            <p:spPr bwMode="auto">
              <a:xfrm rot="16200000">
                <a:off x="2479481" y="4132227"/>
                <a:ext cx="304801" cy="291712"/>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1</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45" name="Rectangle 44"/>
              <p:cNvSpPr/>
              <p:nvPr/>
            </p:nvSpPr>
            <p:spPr>
              <a:xfrm>
                <a:off x="2750355" y="4120243"/>
                <a:ext cx="921748"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dirty="0">
                  <a:solidFill>
                    <a:srgbClr val="FFFFFF"/>
                  </a:solidFill>
                  <a:latin typeface="Corbel"/>
                </a:endParaRPr>
              </a:p>
            </p:txBody>
          </p:sp>
          <p:sp>
            <p:nvSpPr>
              <p:cNvPr id="46" name="Rectangle 45"/>
              <p:cNvSpPr/>
              <p:nvPr/>
            </p:nvSpPr>
            <p:spPr>
              <a:xfrm>
                <a:off x="3668443" y="4120242"/>
                <a:ext cx="149681"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7" name="Rectangle 46"/>
              <p:cNvSpPr/>
              <p:nvPr/>
            </p:nvSpPr>
            <p:spPr>
              <a:xfrm>
                <a:off x="3754240" y="4120242"/>
                <a:ext cx="447184"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8" name="Rectangle 47"/>
              <p:cNvSpPr/>
              <p:nvPr/>
            </p:nvSpPr>
            <p:spPr>
              <a:xfrm>
                <a:off x="4904145" y="4120241"/>
                <a:ext cx="428933"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9" name="Rectangle 48"/>
              <p:cNvSpPr/>
              <p:nvPr/>
            </p:nvSpPr>
            <p:spPr>
              <a:xfrm>
                <a:off x="5333077" y="4120242"/>
                <a:ext cx="337671"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19" name="Group 351"/>
            <p:cNvGrpSpPr/>
            <p:nvPr/>
          </p:nvGrpSpPr>
          <p:grpSpPr>
            <a:xfrm>
              <a:off x="1839906" y="4528833"/>
              <a:ext cx="4108212" cy="313956"/>
              <a:chOff x="2478082" y="4119258"/>
              <a:chExt cx="3936219" cy="313956"/>
            </a:xfrm>
          </p:grpSpPr>
          <p:sp>
            <p:nvSpPr>
              <p:cNvPr id="36" name="AutoShape 96"/>
              <p:cNvSpPr>
                <a:spLocks noChangeArrowheads="1"/>
              </p:cNvSpPr>
              <p:nvPr/>
            </p:nvSpPr>
            <p:spPr bwMode="auto">
              <a:xfrm rot="16200000">
                <a:off x="4289214" y="2308126"/>
                <a:ext cx="313956" cy="3936219"/>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37" name="AutoShape 97"/>
              <p:cNvSpPr>
                <a:spLocks noChangeArrowheads="1"/>
              </p:cNvSpPr>
              <p:nvPr/>
            </p:nvSpPr>
            <p:spPr bwMode="auto">
              <a:xfrm rot="16200000">
                <a:off x="2479480" y="4132228"/>
                <a:ext cx="304801" cy="291711"/>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2</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38" name="Rectangle 37"/>
              <p:cNvSpPr/>
              <p:nvPr/>
            </p:nvSpPr>
            <p:spPr>
              <a:xfrm>
                <a:off x="2750356" y="4120243"/>
                <a:ext cx="1076896"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9" name="Rectangle 38"/>
              <p:cNvSpPr/>
              <p:nvPr/>
            </p:nvSpPr>
            <p:spPr>
              <a:xfrm>
                <a:off x="3827250" y="4120242"/>
                <a:ext cx="109515"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0" name="Rectangle 39"/>
              <p:cNvSpPr/>
              <p:nvPr/>
            </p:nvSpPr>
            <p:spPr>
              <a:xfrm>
                <a:off x="3927638" y="4120242"/>
                <a:ext cx="438058"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1" name="Rectangle 40"/>
              <p:cNvSpPr/>
              <p:nvPr/>
            </p:nvSpPr>
            <p:spPr>
              <a:xfrm>
                <a:off x="5177932" y="4120241"/>
                <a:ext cx="228155"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2" name="Rectangle 41"/>
              <p:cNvSpPr/>
              <p:nvPr/>
            </p:nvSpPr>
            <p:spPr>
              <a:xfrm>
                <a:off x="5396962" y="4120242"/>
                <a:ext cx="355922"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20" name="Group 343"/>
            <p:cNvGrpSpPr/>
            <p:nvPr/>
          </p:nvGrpSpPr>
          <p:grpSpPr>
            <a:xfrm>
              <a:off x="2135182" y="4281184"/>
              <a:ext cx="4207572" cy="313956"/>
              <a:chOff x="2478082" y="4119259"/>
              <a:chExt cx="4207572" cy="313956"/>
            </a:xfrm>
          </p:grpSpPr>
          <p:sp>
            <p:nvSpPr>
              <p:cNvPr id="29" name="AutoShape 96"/>
              <p:cNvSpPr>
                <a:spLocks noChangeArrowheads="1"/>
              </p:cNvSpPr>
              <p:nvPr/>
            </p:nvSpPr>
            <p:spPr bwMode="auto">
              <a:xfrm rot="16200000">
                <a:off x="4424890" y="2172451"/>
                <a:ext cx="313956" cy="4207572"/>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30" name="AutoShape 97"/>
              <p:cNvSpPr>
                <a:spLocks noChangeArrowheads="1"/>
              </p:cNvSpPr>
              <p:nvPr/>
            </p:nvSpPr>
            <p:spPr bwMode="auto">
              <a:xfrm rot="16200000">
                <a:off x="2509836" y="4101871"/>
                <a:ext cx="304801" cy="352425"/>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3</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31" name="Rectangle 30"/>
              <p:cNvSpPr/>
              <p:nvPr/>
            </p:nvSpPr>
            <p:spPr>
              <a:xfrm>
                <a:off x="2808515" y="4120243"/>
                <a:ext cx="1068161"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2" name="Rectangle 31"/>
              <p:cNvSpPr/>
              <p:nvPr/>
            </p:nvSpPr>
            <p:spPr>
              <a:xfrm>
                <a:off x="3876624" y="4120242"/>
                <a:ext cx="285799"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3" name="Rectangle 32"/>
              <p:cNvSpPr/>
              <p:nvPr/>
            </p:nvSpPr>
            <p:spPr>
              <a:xfrm>
                <a:off x="4152900" y="4120242"/>
                <a:ext cx="274567"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4" name="Rectangle 33"/>
              <p:cNvSpPr/>
              <p:nvPr/>
            </p:nvSpPr>
            <p:spPr>
              <a:xfrm>
                <a:off x="5519058" y="4120241"/>
                <a:ext cx="111577"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5" name="Rectangle 34"/>
              <p:cNvSpPr/>
              <p:nvPr/>
            </p:nvSpPr>
            <p:spPr>
              <a:xfrm>
                <a:off x="5600701" y="4120242"/>
                <a:ext cx="371473"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21" name="Group 342"/>
            <p:cNvGrpSpPr/>
            <p:nvPr/>
          </p:nvGrpSpPr>
          <p:grpSpPr>
            <a:xfrm>
              <a:off x="2478080" y="4014483"/>
              <a:ext cx="4149683" cy="313956"/>
              <a:chOff x="2478080" y="4119258"/>
              <a:chExt cx="4149683" cy="313956"/>
            </a:xfrm>
          </p:grpSpPr>
          <p:sp>
            <p:nvSpPr>
              <p:cNvPr id="22" name="AutoShape 96"/>
              <p:cNvSpPr>
                <a:spLocks noChangeArrowheads="1"/>
              </p:cNvSpPr>
              <p:nvPr/>
            </p:nvSpPr>
            <p:spPr bwMode="auto">
              <a:xfrm rot="16200000">
                <a:off x="4395944" y="2201394"/>
                <a:ext cx="313956" cy="4149683"/>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23" name="AutoShape 97"/>
              <p:cNvSpPr>
                <a:spLocks noChangeArrowheads="1"/>
              </p:cNvSpPr>
              <p:nvPr/>
            </p:nvSpPr>
            <p:spPr bwMode="auto">
              <a:xfrm rot="16200000">
                <a:off x="2530247" y="4081462"/>
                <a:ext cx="304801" cy="393246"/>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4</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24" name="Rectangle 23"/>
              <p:cNvSpPr/>
              <p:nvPr/>
            </p:nvSpPr>
            <p:spPr>
              <a:xfrm>
                <a:off x="2846615" y="4120243"/>
                <a:ext cx="1036864"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5" name="Rectangle 24"/>
              <p:cNvSpPr/>
              <p:nvPr/>
            </p:nvSpPr>
            <p:spPr>
              <a:xfrm>
                <a:off x="3883479" y="4120242"/>
                <a:ext cx="204107"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6" name="Rectangle 25"/>
              <p:cNvSpPr/>
              <p:nvPr/>
            </p:nvSpPr>
            <p:spPr>
              <a:xfrm>
                <a:off x="4084864" y="4120242"/>
                <a:ext cx="408215"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7" name="Rectangle 26"/>
              <p:cNvSpPr/>
              <p:nvPr/>
            </p:nvSpPr>
            <p:spPr>
              <a:xfrm>
                <a:off x="5519059" y="4120241"/>
                <a:ext cx="111578"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8" name="Rectangle 27"/>
              <p:cNvSpPr/>
              <p:nvPr/>
            </p:nvSpPr>
            <p:spPr>
              <a:xfrm>
                <a:off x="5630636" y="4120242"/>
                <a:ext cx="277586"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sp>
        <p:nvSpPr>
          <p:cNvPr id="50" name="Rectangle 49"/>
          <p:cNvSpPr/>
          <p:nvPr/>
        </p:nvSpPr>
        <p:spPr>
          <a:xfrm>
            <a:off x="292100" y="6559982"/>
            <a:ext cx="1300356"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
        <p:nvSpPr>
          <p:cNvPr id="4" name="Right Arrow 3"/>
          <p:cNvSpPr/>
          <p:nvPr/>
        </p:nvSpPr>
        <p:spPr>
          <a:xfrm rot="16200000">
            <a:off x="9196446" y="2937479"/>
            <a:ext cx="228600" cy="2286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313500" y="3095975"/>
            <a:ext cx="4300344" cy="369332"/>
          </a:xfrm>
          <a:prstGeom prst="rect">
            <a:avLst/>
          </a:prstGeom>
        </p:spPr>
        <p:txBody>
          <a:bodyPr wrap="none">
            <a:spAutoFit/>
          </a:bodyPr>
          <a:lstStyle/>
          <a:p>
            <a:r>
              <a:rPr lang="en-US" b="1" dirty="0" smtClean="0">
                <a:solidFill>
                  <a:srgbClr val="C00000"/>
                </a:solidFill>
              </a:rPr>
              <a:t>(pre-Volta; not anymore for Volta &amp; Turing)</a:t>
            </a:r>
            <a:endParaRPr lang="en-US" dirty="0"/>
          </a:p>
        </p:txBody>
      </p:sp>
    </p:spTree>
    <p:extLst>
      <p:ext uri="{BB962C8B-B14F-4D97-AF65-F5344CB8AC3E}">
        <p14:creationId xmlns:p14="http://schemas.microsoft.com/office/powerpoint/2010/main" val="193226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solidFill>
                  <a:srgbClr val="000000"/>
                </a:solidFill>
              </a:rPr>
              <a:pPr/>
              <a:t>23</a:t>
            </a:fld>
            <a:endParaRPr lang="en-US" altLang="en-US">
              <a:solidFill>
                <a:srgbClr val="000000"/>
              </a:solidFill>
            </a:endParaRPr>
          </a:p>
        </p:txBody>
      </p:sp>
      <p:sp>
        <p:nvSpPr>
          <p:cNvPr id="3" name="Content Placeholder 2"/>
          <p:cNvSpPr>
            <a:spLocks noGrp="1"/>
          </p:cNvSpPr>
          <p:nvPr>
            <p:ph idx="4294967295"/>
          </p:nvPr>
        </p:nvSpPr>
        <p:spPr>
          <a:xfrm>
            <a:off x="444500" y="1687513"/>
            <a:ext cx="11474450" cy="4411662"/>
          </a:xfrm>
        </p:spPr>
        <p:txBody>
          <a:bodyPr/>
          <a:lstStyle/>
          <a:p>
            <a:endParaRPr lang="en-US" sz="1800" dirty="0"/>
          </a:p>
          <a:p>
            <a:r>
              <a:rPr lang="en-US" sz="18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1800" dirty="0"/>
              <a:t>Many threads per block provide SM with many warps to switch between </a:t>
            </a:r>
          </a:p>
          <a:p>
            <a:pPr lvl="1"/>
            <a:r>
              <a:rPr lang="en-US" sz="1400" dirty="0"/>
              <a:t>This is how the GPU hides memory access latency</a:t>
            </a:r>
          </a:p>
          <a:p>
            <a:pPr lvl="2"/>
            <a:endParaRPr lang="en-US" sz="1100" dirty="0"/>
          </a:p>
          <a:p>
            <a:r>
              <a:rPr lang="en-US" sz="1800" dirty="0"/>
              <a:t>Resource like amount of </a:t>
            </a:r>
            <a:r>
              <a:rPr lang="en-US" sz="1800" dirty="0" err="1"/>
              <a:t>ShMem</a:t>
            </a:r>
            <a:r>
              <a:rPr lang="en-US" sz="1800" dirty="0"/>
              <a:t> &amp; size of </a:t>
            </a:r>
            <a:r>
              <a:rPr lang="en-US" sz="1800" dirty="0" err="1"/>
              <a:t>RegFile</a:t>
            </a:r>
            <a:r>
              <a:rPr lang="en-US" sz="18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3020695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24</a:t>
            </a:fld>
            <a:endParaRPr lang="en-US" altLang="en-US">
              <a:solidFill>
                <a:srgbClr val="000000"/>
              </a:solidFill>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smtClean="0"/>
              <a:t>Number of resident blocks on one SM</a:t>
            </a:r>
            <a:endParaRPr lang="en-US" sz="1900" dirty="0"/>
          </a:p>
          <a:p>
            <a:pPr lvl="1"/>
            <a:r>
              <a:rPr lang="en-US" sz="1600" dirty="0"/>
              <a:t>Up to 8 blocks (on Fermi</a:t>
            </a:r>
            <a:r>
              <a:rPr lang="en-US" sz="1600" dirty="0" smtClean="0"/>
              <a:t>)</a:t>
            </a:r>
            <a:endParaRPr lang="en-US" sz="1600" dirty="0"/>
          </a:p>
          <a:p>
            <a:pPr lvl="1"/>
            <a:r>
              <a:rPr lang="en-US" sz="1600" dirty="0"/>
              <a:t>Up to 16 on </a:t>
            </a:r>
            <a:r>
              <a:rPr lang="en-US" sz="1600" dirty="0" smtClean="0"/>
              <a:t>Kepler &amp; Turing</a:t>
            </a:r>
          </a:p>
          <a:p>
            <a:pPr lvl="1"/>
            <a:r>
              <a:rPr lang="en-US" sz="1600" dirty="0" smtClean="0"/>
              <a:t>Up to 32 </a:t>
            </a:r>
            <a:r>
              <a:rPr lang="en-US" sz="1600" dirty="0"/>
              <a:t>on Maxwell, Pascal, and Volta </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64 warps can be managed on Kepler, Maxwell, Pascal, and </a:t>
            </a:r>
            <a:r>
              <a:rPr lang="en-US" sz="1800" dirty="0" smtClean="0"/>
              <a:t>Volta</a:t>
            </a:r>
          </a:p>
          <a:p>
            <a:pPr lvl="1"/>
            <a:r>
              <a:rPr lang="en-US" sz="1800" dirty="0" smtClean="0"/>
              <a:t>Up to 32 warps can be managed on Turing</a:t>
            </a:r>
            <a:endParaRPr lang="en-US" sz="1800" dirty="0"/>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841706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r>
              <a:rPr lang="en-US" dirty="0"/>
              <a:t>Thread Divergence</a:t>
            </a:r>
          </a:p>
          <a:p>
            <a:r>
              <a:rPr lang="en-US" dirty="0">
                <a:solidFill>
                  <a:srgbClr val="FFC000"/>
                </a:solidFill>
              </a:rPr>
              <a:t>[pre-Volta]</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solidFill>
                  <a:srgbClr val="000000"/>
                </a:solidFill>
              </a:rPr>
              <a:pPr/>
              <a:t>25</a:t>
            </a:fld>
            <a:endParaRPr lang="en-US" altLang="en-US">
              <a:solidFill>
                <a:srgbClr val="000000"/>
              </a:solidFill>
            </a:endParaRPr>
          </a:p>
        </p:txBody>
      </p:sp>
    </p:spTree>
    <p:extLst>
      <p:ext uri="{BB962C8B-B14F-4D97-AF65-F5344CB8AC3E}">
        <p14:creationId xmlns:p14="http://schemas.microsoft.com/office/powerpoint/2010/main" val="4034511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Thread divergence issues</a:t>
            </a:r>
          </a:p>
        </p:txBody>
      </p:sp>
      <p:sp>
        <p:nvSpPr>
          <p:cNvPr id="8" name="Slide Number Placeholder 7"/>
          <p:cNvSpPr>
            <a:spLocks noGrp="1"/>
          </p:cNvSpPr>
          <p:nvPr>
            <p:ph type="sldNum" sz="quarter" idx="12"/>
          </p:nvPr>
        </p:nvSpPr>
        <p:spPr/>
        <p:txBody>
          <a:bodyPr/>
          <a:lstStyle/>
          <a:p>
            <a:fld id="{2607EFA3-406F-4E56-9DD2-4C036976C4CD}" type="slidenum">
              <a:rPr lang="en-US" altLang="en-US" smtClean="0"/>
              <a:pPr/>
              <a:t>26</a:t>
            </a:fld>
            <a:endParaRPr lang="en-US" altLang="en-US" dirty="0"/>
          </a:p>
        </p:txBody>
      </p:sp>
      <p:sp>
        <p:nvSpPr>
          <p:cNvPr id="3" name="Content Placeholder 2"/>
          <p:cNvSpPr>
            <a:spLocks noGrp="1"/>
          </p:cNvSpPr>
          <p:nvPr>
            <p:ph idx="4294967295"/>
          </p:nvPr>
        </p:nvSpPr>
        <p:spPr>
          <a:xfrm>
            <a:off x="254000" y="1538638"/>
            <a:ext cx="8229600" cy="369332"/>
          </a:xfrm>
        </p:spPr>
        <p:txBody>
          <a:bodyPr wrap="square">
            <a:spAutoFit/>
          </a:bodyPr>
          <a:lstStyle/>
          <a:p>
            <a:pPr marL="342900" indent="-342900">
              <a:spcBef>
                <a:spcPct val="20000"/>
              </a:spcBef>
              <a:buClr>
                <a:srgbClr val="330066"/>
              </a:buClr>
              <a:buSzPct val="70000"/>
              <a:buFont typeface="Wingdings" pitchFamily="2" charset="2"/>
              <a:buChar char="l"/>
            </a:pPr>
            <a:r>
              <a:rPr lang="en-US" sz="2000" dirty="0">
                <a:solidFill>
                  <a:srgbClr val="000000"/>
                </a:solidFill>
                <a:latin typeface="Arial"/>
              </a:rPr>
              <a:t>Consider the following code:</a:t>
            </a:r>
          </a:p>
        </p:txBody>
      </p:sp>
      <p:sp>
        <p:nvSpPr>
          <p:cNvPr id="5" name="Rectangle 4"/>
          <p:cNvSpPr/>
          <p:nvPr/>
        </p:nvSpPr>
        <p:spPr>
          <a:xfrm>
            <a:off x="2743200" y="2133600"/>
            <a:ext cx="6781800" cy="3416320"/>
          </a:xfrm>
          <a:prstGeom prst="rect">
            <a:avLst/>
          </a:prstGeom>
          <a:solidFill>
            <a:schemeClr val="bg1">
              <a:lumMod val="85000"/>
            </a:schemeClr>
          </a:solidFill>
        </p:spPr>
        <p:txBody>
          <a:bodyPr wrap="square">
            <a:spAutoFit/>
          </a:bodyPr>
          <a:lstStyle/>
          <a:p>
            <a:r>
              <a:rPr lang="en-US" dirty="0">
                <a:solidFill>
                  <a:srgbClr val="FF00FF"/>
                </a:solidFill>
                <a:latin typeface="Consolas" pitchFamily="49" charset="0"/>
                <a:cs typeface="Consolas" pitchFamily="49" charset="0"/>
              </a:rPr>
              <a:t>__global__</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odd_even</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x)</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a:t>
            </a:r>
            <a:r>
              <a:rPr lang="en-US" dirty="0" err="1">
                <a:solidFill>
                  <a:srgbClr val="FF00FF"/>
                </a:solidFill>
                <a:latin typeface="Consolas" pitchFamily="49" charset="0"/>
                <a:cs typeface="Consolas" pitchFamily="49" charset="0"/>
              </a:rPr>
              <a:t>threadIdx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if</a:t>
            </a:r>
            <a:r>
              <a:rPr lang="en-US" dirty="0">
                <a:solidFill>
                  <a:prstClr val="black"/>
                </a:solidFill>
                <a:latin typeface="Consolas" pitchFamily="49" charset="0"/>
                <a:cs typeface="Consolas" pitchFamily="49" charset="0"/>
              </a:rPr>
              <a:t>( (i &amp; 0x01) == 0 )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x[i] = x[i] + 1;</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else</a:t>
            </a:r>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x[i] = x[i] + 2;</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6" name="Rectangle 5"/>
          <p:cNvSpPr/>
          <p:nvPr/>
        </p:nvSpPr>
        <p:spPr>
          <a:xfrm>
            <a:off x="254000" y="5680234"/>
            <a:ext cx="11703050" cy="400110"/>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sz="2000" dirty="0">
                <a:solidFill>
                  <a:srgbClr val="000000"/>
                </a:solidFill>
                <a:latin typeface="Arial"/>
              </a:rPr>
              <a:t>Half the threads (even </a:t>
            </a:r>
            <a:r>
              <a:rPr lang="en-US" sz="2000" dirty="0">
                <a:solidFill>
                  <a:srgbClr val="000000"/>
                </a:solidFill>
                <a:latin typeface="Consolas" panose="020B0609020204030204" pitchFamily="49" charset="0"/>
              </a:rPr>
              <a:t>i</a:t>
            </a:r>
            <a:r>
              <a:rPr lang="en-US" sz="2000" dirty="0">
                <a:solidFill>
                  <a:srgbClr val="000000"/>
                </a:solidFill>
                <a:latin typeface="Arial"/>
              </a:rPr>
              <a:t>) in the warp execute the </a:t>
            </a:r>
            <a:r>
              <a:rPr lang="en-US" sz="2000" b="1" dirty="0">
                <a:solidFill>
                  <a:srgbClr val="0070C0"/>
                </a:solidFill>
                <a:latin typeface="Consolas" pitchFamily="49" charset="0"/>
                <a:cs typeface="Consolas" pitchFamily="49" charset="0"/>
              </a:rPr>
              <a:t>if</a:t>
            </a:r>
            <a:r>
              <a:rPr lang="en-US" sz="2000" dirty="0">
                <a:solidFill>
                  <a:srgbClr val="000000"/>
                </a:solidFill>
                <a:latin typeface="Arial"/>
              </a:rPr>
              <a:t> clause, the other half (odd </a:t>
            </a:r>
            <a:r>
              <a:rPr lang="en-US" sz="2000" dirty="0">
                <a:solidFill>
                  <a:srgbClr val="000000"/>
                </a:solidFill>
                <a:latin typeface="Consolas" panose="020B0609020204030204" pitchFamily="49" charset="0"/>
              </a:rPr>
              <a:t>i</a:t>
            </a:r>
            <a:r>
              <a:rPr lang="en-US" sz="2000" dirty="0">
                <a:solidFill>
                  <a:srgbClr val="000000"/>
                </a:solidFill>
                <a:latin typeface="Arial"/>
              </a:rPr>
              <a:t>) the </a:t>
            </a:r>
            <a:r>
              <a:rPr lang="en-US" sz="2000" b="1" dirty="0">
                <a:solidFill>
                  <a:srgbClr val="0070C0"/>
                </a:solidFill>
                <a:latin typeface="Consolas" pitchFamily="49" charset="0"/>
                <a:cs typeface="Consolas" pitchFamily="49" charset="0"/>
              </a:rPr>
              <a:t>else</a:t>
            </a:r>
            <a:r>
              <a:rPr lang="en-US" sz="2000" dirty="0">
                <a:solidFill>
                  <a:srgbClr val="000000"/>
                </a:solidFill>
                <a:latin typeface="Arial"/>
              </a:rPr>
              <a:t> clause</a:t>
            </a:r>
          </a:p>
        </p:txBody>
      </p:sp>
      <p:sp>
        <p:nvSpPr>
          <p:cNvPr id="7" name="Rectangle 6"/>
          <p:cNvSpPr/>
          <p:nvPr/>
        </p:nvSpPr>
        <p:spPr>
          <a:xfrm>
            <a:off x="172367"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2392307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19263"/>
            <a:ext cx="11398250" cy="4411662"/>
          </a:xfrm>
        </p:spPr>
        <p:txBody>
          <a:bodyPr/>
          <a:lstStyle/>
          <a:p>
            <a:pPr lvl="2"/>
            <a:endParaRPr lang="en-US" sz="1700" dirty="0"/>
          </a:p>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endParaRPr lang="en-US" dirty="0"/>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endParaRPr lang="en-US" dirty="0"/>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pPr lvl="2"/>
            <a:endParaRPr lang="en-US" sz="1700" dirty="0"/>
          </a:p>
          <a:p>
            <a:endParaRPr lang="en-US" dirty="0"/>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lockstep fashion</a:t>
            </a:r>
          </a:p>
          <a:p>
            <a:pPr lvl="1"/>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27</a:t>
            </a:fld>
            <a:endParaRPr lang="en-US" altLang="en-US"/>
          </a:p>
        </p:txBody>
      </p:sp>
    </p:spTree>
    <p:extLst>
      <p:ext uri="{BB962C8B-B14F-4D97-AF65-F5344CB8AC3E}">
        <p14:creationId xmlns:p14="http://schemas.microsoft.com/office/powerpoint/2010/main" val="762017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28</a:t>
            </a:fld>
            <a:endParaRPr lang="en-US" altLang="en-US" dirty="0"/>
          </a:p>
        </p:txBody>
      </p:sp>
      <p:sp>
        <p:nvSpPr>
          <p:cNvPr id="3" name="Content Placeholder 2"/>
          <p:cNvSpPr>
            <a:spLocks noGrp="1"/>
          </p:cNvSpPr>
          <p:nvPr>
            <p:ph idx="4294967295"/>
          </p:nvPr>
        </p:nvSpPr>
        <p:spPr>
          <a:xfrm>
            <a:off x="139700" y="2176463"/>
            <a:ext cx="11874500" cy="3538537"/>
          </a:xfrm>
        </p:spPr>
        <p:txBody>
          <a:bodyPr/>
          <a:lstStyle/>
          <a:p>
            <a:endParaRPr lang="en-US" sz="2000"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endParaRPr lang="en-US" sz="2000" dirty="0"/>
          </a:p>
          <a:p>
            <a:endParaRPr lang="en-US" sz="2000" dirty="0"/>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endParaRPr lang="en-US" sz="2000" dirty="0"/>
          </a:p>
        </p:txBody>
      </p:sp>
      <p:sp>
        <p:nvSpPr>
          <p:cNvPr id="5" name="Rectangle 4"/>
          <p:cNvSpPr/>
          <p:nvPr/>
        </p:nvSpPr>
        <p:spPr>
          <a:xfrm>
            <a:off x="139700" y="6516486"/>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4012970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r>
              <a:rPr lang="en-US" sz="1400" dirty="0">
                <a:solidFill>
                  <a:srgbClr val="FF00FF"/>
                </a:solidFill>
                <a:latin typeface="Consolas" pitchFamily="49" charset="0"/>
                <a:cs typeface="Consolas" pitchFamily="49" charset="0"/>
              </a:rPr>
              <a:t>__global__</a:t>
            </a:r>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kv</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a:t>
            </a:r>
          </a:p>
          <a:p>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 </a:t>
            </a:r>
            <a:r>
              <a:rPr lang="en-US" sz="1400" dirty="0" err="1">
                <a:solidFill>
                  <a:srgbClr val="FF00FF"/>
                </a:solidFill>
                <a:latin typeface="Consolas" pitchFamily="49" charset="0"/>
                <a:cs typeface="Consolas" pitchFamily="49" charset="0"/>
              </a:rPr>
              <a:t>threadIdx</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blockDim</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blockIdx</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bool</a:t>
            </a:r>
            <a:r>
              <a:rPr lang="en-US" sz="1400" dirty="0">
                <a:solidFill>
                  <a:prstClr val="black"/>
                </a:solidFill>
                <a:latin typeface="Consolas" pitchFamily="49" charset="0"/>
                <a:cs typeface="Consolas" pitchFamily="49" charset="0"/>
              </a:rPr>
              <a:t> b = f(x[i]);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if</a:t>
            </a:r>
            <a:r>
              <a:rPr lang="en-US" sz="1400" dirty="0">
                <a:solidFill>
                  <a:prstClr val="black"/>
                </a:solidFill>
                <a:latin typeface="Consolas" pitchFamily="49" charset="0"/>
                <a:cs typeface="Consolas" pitchFamily="49" charset="0"/>
              </a:rPr>
              <a:t>( b )</a:t>
            </a:r>
          </a:p>
          <a:p>
            <a:r>
              <a:rPr lang="en-US" sz="1400" dirty="0">
                <a:solidFill>
                  <a:prstClr val="black"/>
                </a:solidFill>
                <a:latin typeface="Consolas" pitchFamily="49" charset="0"/>
                <a:cs typeface="Consolas" pitchFamily="49" charset="0"/>
              </a:rPr>
              <a:t>    {               </a:t>
            </a:r>
            <a:r>
              <a:rPr lang="en-US" sz="1400" dirty="0">
                <a:solidFill>
                  <a:srgbClr val="00B050"/>
                </a:solidFill>
                <a:latin typeface="Consolas" pitchFamily="49" charset="0"/>
                <a:cs typeface="Consolas" pitchFamily="49" charset="0"/>
              </a:rPr>
              <a:t>// g(x)</a:t>
            </a:r>
          </a:p>
          <a:p>
            <a:r>
              <a:rPr lang="en-US" sz="1400" dirty="0">
                <a:solidFill>
                  <a:prstClr val="black"/>
                </a:solidFill>
                <a:latin typeface="Consolas" pitchFamily="49" charset="0"/>
                <a:cs typeface="Consolas" pitchFamily="49" charset="0"/>
              </a:rPr>
              <a:t>        t = g(x[i]);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else</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               </a:t>
            </a:r>
            <a:r>
              <a:rPr lang="en-US" sz="1400" dirty="0">
                <a:solidFill>
                  <a:srgbClr val="00B050"/>
                </a:solidFill>
                <a:latin typeface="Consolas" pitchFamily="49" charset="0"/>
                <a:cs typeface="Consolas" pitchFamily="49" charset="0"/>
              </a:rPr>
              <a:t>// h(x)</a:t>
            </a:r>
          </a:p>
          <a:p>
            <a:r>
              <a:rPr lang="en-US" sz="1400" dirty="0">
                <a:solidFill>
                  <a:prstClr val="black"/>
                </a:solidFill>
                <a:latin typeface="Consolas" pitchFamily="49" charset="0"/>
                <a:cs typeface="Consolas" pitchFamily="49" charset="0"/>
              </a:rPr>
              <a:t>        t = h(x[i]));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y[i] = t;</a:t>
            </a:r>
          </a:p>
          <a:p>
            <a:r>
              <a:rPr lang="en-US" sz="1400" dirty="0">
                <a:solidFill>
                  <a:prstClr val="black"/>
                </a:solidFill>
                <a:latin typeface="Consolas" pitchFamily="49" charset="0"/>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111" name="Rectangle 110"/>
          <p:cNvSpPr/>
          <p:nvPr/>
        </p:nvSpPr>
        <p:spPr>
          <a:xfrm>
            <a:off x="107950"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29</a:t>
            </a:fld>
            <a:endParaRPr lang="en-US" altLang="en-US" dirty="0"/>
          </a:p>
        </p:txBody>
      </p:sp>
    </p:spTree>
    <p:extLst>
      <p:ext uri="{BB962C8B-B14F-4D97-AF65-F5344CB8AC3E}">
        <p14:creationId xmlns:p14="http://schemas.microsoft.com/office/powerpoint/2010/main" val="858443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a:t>
            </a:r>
            <a:r>
              <a:rPr lang="en-US"/>
              <a:t>we get going…</a:t>
            </a:r>
          </a:p>
        </p:txBody>
      </p:sp>
      <p:sp>
        <p:nvSpPr>
          <p:cNvPr id="6" name="Content Placeholder 5"/>
          <p:cNvSpPr>
            <a:spLocks noGrp="1"/>
          </p:cNvSpPr>
          <p:nvPr>
            <p:ph sz="half" idx="1"/>
          </p:nvPr>
        </p:nvSpPr>
        <p:spPr/>
        <p:txBody>
          <a:bodyPr>
            <a:normAutofit/>
          </a:bodyPr>
          <a:lstStyle/>
          <a:p>
            <a:r>
              <a:rPr lang="en-US" dirty="0" smtClean="0"/>
              <a:t>Last time:</a:t>
            </a:r>
            <a:endParaRPr lang="en-US" dirty="0"/>
          </a:p>
          <a:p>
            <a:pPr lvl="1"/>
            <a:r>
              <a:rPr lang="en-US" dirty="0"/>
              <a:t>More on execution configuration</a:t>
            </a:r>
          </a:p>
          <a:p>
            <a:pPr lvl="1"/>
            <a:r>
              <a:rPr lang="en-US" dirty="0"/>
              <a:t>GPU “scheduling for execution” issues</a:t>
            </a:r>
          </a:p>
          <a:p>
            <a:pPr lvl="1"/>
            <a:endParaRPr lang="en-US" dirty="0" smtClean="0"/>
          </a:p>
          <a:p>
            <a:r>
              <a:rPr lang="en-US" dirty="0" smtClean="0"/>
              <a:t>Today:</a:t>
            </a:r>
            <a:endParaRPr lang="en-US" dirty="0"/>
          </a:p>
          <a:p>
            <a:pPr lvl="1"/>
            <a:r>
              <a:rPr lang="en-US" dirty="0" smtClean="0"/>
              <a:t>Wrap up, scheduling for execution on the GPU</a:t>
            </a:r>
          </a:p>
          <a:p>
            <a:pPr lvl="1"/>
            <a:r>
              <a:rPr lang="en-US" dirty="0" smtClean="0"/>
              <a:t>The </a:t>
            </a:r>
            <a:r>
              <a:rPr lang="en-US" dirty="0" smtClean="0"/>
              <a:t>GPU </a:t>
            </a:r>
            <a:r>
              <a:rPr lang="en-US" dirty="0" smtClean="0"/>
              <a:t>memory </a:t>
            </a:r>
            <a:r>
              <a:rPr lang="en-US" dirty="0" smtClean="0"/>
              <a:t>ecosystem</a:t>
            </a:r>
          </a:p>
          <a:p>
            <a:pPr lvl="1"/>
            <a:endParaRPr lang="en-US" dirty="0"/>
          </a:p>
          <a:p>
            <a:r>
              <a:rPr lang="en-US" dirty="0"/>
              <a:t>Other tidbits:</a:t>
            </a:r>
          </a:p>
          <a:p>
            <a:pPr lvl="1"/>
            <a:r>
              <a:rPr lang="en-US" dirty="0" smtClean="0"/>
              <a:t>Assignment </a:t>
            </a:r>
            <a:r>
              <a:rPr lang="en-US" dirty="0"/>
              <a:t>due on </a:t>
            </a:r>
            <a:r>
              <a:rPr lang="en-US" b="1" dirty="0" smtClean="0">
                <a:solidFill>
                  <a:srgbClr val="0070C0"/>
                </a:solidFill>
              </a:rPr>
              <a:t>Friday</a:t>
            </a:r>
            <a:r>
              <a:rPr lang="en-US" dirty="0" smtClean="0"/>
              <a:t> at </a:t>
            </a:r>
            <a:r>
              <a:rPr lang="en-US" dirty="0"/>
              <a:t>9 pm</a:t>
            </a:r>
          </a:p>
          <a:p>
            <a:pPr lvl="1"/>
            <a:r>
              <a:rPr lang="en-US" dirty="0" smtClean="0"/>
              <a:t>Anonymous </a:t>
            </a:r>
            <a:r>
              <a:rPr lang="en-US" dirty="0"/>
              <a:t>feedback: </a:t>
            </a:r>
            <a:r>
              <a:rPr lang="en-US" dirty="0">
                <a:hlinkClick r:id="rId2"/>
              </a:rPr>
              <a:t>https://</a:t>
            </a:r>
            <a:r>
              <a:rPr lang="en-US" dirty="0" smtClean="0">
                <a:hlinkClick r:id="rId2"/>
              </a:rPr>
              <a:t>forms.gle/ZUCbyKX87mJvK61M7</a:t>
            </a:r>
            <a:r>
              <a:rPr lang="en-US" dirty="0"/>
              <a:t> </a:t>
            </a:r>
          </a:p>
        </p:txBody>
      </p:sp>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grpSp>
        <p:nvGrpSpPr>
          <p:cNvPr id="11" name="Group 10"/>
          <p:cNvGrpSpPr>
            <a:grpSpLocks noChangeAspect="1"/>
          </p:cNvGrpSpPr>
          <p:nvPr/>
        </p:nvGrpSpPr>
        <p:grpSpPr>
          <a:xfrm>
            <a:off x="8158075" y="1891508"/>
            <a:ext cx="3030578" cy="3763632"/>
            <a:chOff x="5770246" y="1399540"/>
            <a:chExt cx="4745354" cy="5458460"/>
          </a:xfrm>
        </p:grpSpPr>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14" name="Right Arrow 13"/>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30</a:t>
            </a:fld>
            <a:endParaRPr lang="en-US" altLang="en-US" dirty="0"/>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14741821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Performance of Divergent Code (1/2)</a:t>
            </a:r>
          </a:p>
        </p:txBody>
      </p:sp>
      <p:sp>
        <p:nvSpPr>
          <p:cNvPr id="7" name="Slide Number Placeholder 6"/>
          <p:cNvSpPr>
            <a:spLocks noGrp="1"/>
          </p:cNvSpPr>
          <p:nvPr>
            <p:ph type="sldNum" sz="quarter" idx="12"/>
          </p:nvPr>
        </p:nvSpPr>
        <p:spPr/>
        <p:txBody>
          <a:bodyPr/>
          <a:lstStyle/>
          <a:p>
            <a:fld id="{2607EFA3-406F-4E56-9DD2-4C036976C4CD}" type="slidenum">
              <a:rPr lang="en-US" altLang="en-US" smtClean="0"/>
              <a:pPr/>
              <a:t>31</a:t>
            </a:fld>
            <a:endParaRPr lang="en-US" altLang="en-US" dirty="0"/>
          </a:p>
        </p:txBody>
      </p:sp>
      <p:sp>
        <p:nvSpPr>
          <p:cNvPr id="3" name="Content Placeholder 2"/>
          <p:cNvSpPr>
            <a:spLocks noGrp="1"/>
          </p:cNvSpPr>
          <p:nvPr>
            <p:ph idx="4294967295"/>
          </p:nvPr>
        </p:nvSpPr>
        <p:spPr>
          <a:xfrm>
            <a:off x="349250" y="1233228"/>
            <a:ext cx="10420350" cy="871537"/>
          </a:xfrm>
        </p:spPr>
        <p:txBody>
          <a:bodyPr/>
          <a:lstStyle/>
          <a:p>
            <a:r>
              <a:rPr lang="en-US" sz="2000" dirty="0"/>
              <a:t>Performance decreases with degree of divergence in warps</a:t>
            </a:r>
          </a:p>
          <a:p>
            <a:r>
              <a:rPr lang="en-US" sz="2000" dirty="0"/>
              <a:t>Here’s an extreme example…</a:t>
            </a:r>
          </a:p>
        </p:txBody>
      </p:sp>
      <p:sp>
        <p:nvSpPr>
          <p:cNvPr id="5" name="Rectangle 4"/>
          <p:cNvSpPr/>
          <p:nvPr/>
        </p:nvSpPr>
        <p:spPr>
          <a:xfrm>
            <a:off x="1732156" y="2268960"/>
            <a:ext cx="7772400" cy="3970318"/>
          </a:xfrm>
          <a:prstGeom prst="rect">
            <a:avLst/>
          </a:prstGeom>
          <a:solidFill>
            <a:schemeClr val="bg1">
              <a:lumMod val="95000"/>
            </a:schemeClr>
          </a:solidFill>
        </p:spPr>
        <p:txBody>
          <a:bodyPr wrap="square">
            <a:spAutoFit/>
          </a:bodyPr>
          <a:lstStyle/>
          <a:p>
            <a:r>
              <a:rPr lang="en-US" dirty="0">
                <a:solidFill>
                  <a:srgbClr val="FF00FF"/>
                </a:solidFill>
                <a:latin typeface="Consolas" pitchFamily="49" charset="0"/>
                <a:cs typeface="Consolas" pitchFamily="49" charset="0"/>
              </a:rPr>
              <a:t>__global__</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dv(</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x)</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a:t>
            </a:r>
            <a:r>
              <a:rPr lang="en-US" dirty="0" err="1">
                <a:solidFill>
                  <a:srgbClr val="FF00FF"/>
                </a:solidFill>
                <a:latin typeface="Consolas" pitchFamily="49" charset="0"/>
                <a:cs typeface="Consolas" pitchFamily="49" charset="0"/>
              </a:rPr>
              <a:t>threadIdx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switch</a:t>
            </a:r>
            <a:r>
              <a:rPr lang="en-US" dirty="0">
                <a:solidFill>
                  <a:prstClr val="black"/>
                </a:solidFill>
                <a:latin typeface="Consolas" pitchFamily="49" charset="0"/>
                <a:cs typeface="Consolas" pitchFamily="49" charset="0"/>
              </a:rPr>
              <a:t> (i % 32)</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0 : x[i] = a(x[i]);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1 : x[i] = b(x[i]);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31: x[i] = v(x[i]);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6" name="Rectangle 5"/>
          <p:cNvSpPr/>
          <p:nvPr/>
        </p:nvSpPr>
        <p:spPr>
          <a:xfrm>
            <a:off x="120650" y="6567025"/>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94907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 (2/2)</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32</a:t>
            </a:fld>
            <a:endParaRPr lang="en-US" altLang="en-US" dirty="0"/>
          </a:p>
        </p:txBody>
      </p:sp>
      <p:sp>
        <p:nvSpPr>
          <p:cNvPr id="3" name="Content Placeholder 2"/>
          <p:cNvSpPr>
            <a:spLocks noGrp="1"/>
          </p:cNvSpPr>
          <p:nvPr>
            <p:ph idx="4294967295"/>
          </p:nvPr>
        </p:nvSpPr>
        <p:spPr>
          <a:xfrm>
            <a:off x="177800" y="1676400"/>
            <a:ext cx="11893550" cy="4702175"/>
          </a:xfrm>
        </p:spPr>
        <p:txBody>
          <a:bodyPr/>
          <a:lstStyle/>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1473052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See forum post here: </a:t>
            </a:r>
          </a:p>
          <a:p>
            <a:r>
              <a:rPr lang="en-US" dirty="0">
                <a:hlinkClick r:id="rId2"/>
              </a:rPr>
              <a:t>https://devtalk.nvidia.com/default/topic/1031723/cuda-programming-and-performance/warp-divergence-triggered-by-for-loop/post/5249002/?offset=3#5249003</a:t>
            </a:r>
            <a:r>
              <a:rPr lang="en-US" dirty="0"/>
              <a:t> </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33</a:t>
            </a:fld>
            <a:endParaRPr lang="en-US" altLang="en-US" dirty="0"/>
          </a:p>
        </p:txBody>
      </p:sp>
    </p:spTree>
    <p:extLst>
      <p:ext uri="{BB962C8B-B14F-4D97-AF65-F5344CB8AC3E}">
        <p14:creationId xmlns:p14="http://schemas.microsoft.com/office/powerpoint/2010/main" val="3882974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65C8-EE8A-436E-B184-324AC46F515E}"/>
              </a:ext>
            </a:extLst>
          </p:cNvPr>
          <p:cNvSpPr>
            <a:spLocks noGrp="1"/>
          </p:cNvSpPr>
          <p:nvPr>
            <p:ph type="title"/>
          </p:nvPr>
        </p:nvSpPr>
        <p:spPr/>
        <p:txBody>
          <a:bodyPr/>
          <a:lstStyle/>
          <a:p>
            <a:r>
              <a:rPr lang="en-US" dirty="0"/>
              <a:t>Thread </a:t>
            </a:r>
            <a:r>
              <a:rPr lang="en-US" dirty="0" smtClean="0"/>
              <a:t>divergence, </a:t>
            </a:r>
            <a:r>
              <a:rPr lang="en-US" b="1" dirty="0">
                <a:solidFill>
                  <a:srgbClr val="FFC000"/>
                </a:solidFill>
              </a:rPr>
              <a:t>VOLTA</a:t>
            </a:r>
            <a:r>
              <a:rPr lang="en-US" dirty="0" smtClean="0"/>
              <a:t> and </a:t>
            </a:r>
            <a:r>
              <a:rPr lang="en-US" b="1" dirty="0" smtClean="0">
                <a:solidFill>
                  <a:srgbClr val="FFC000"/>
                </a:solidFill>
              </a:rPr>
              <a:t>TURING</a:t>
            </a:r>
            <a:endParaRPr lang="en-US" b="1" dirty="0">
              <a:solidFill>
                <a:srgbClr val="FFC000"/>
              </a:solidFill>
            </a:endParaRPr>
          </a:p>
        </p:txBody>
      </p:sp>
      <p:sp>
        <p:nvSpPr>
          <p:cNvPr id="3" name="Content Placeholder 2">
            <a:extLst>
              <a:ext uri="{FF2B5EF4-FFF2-40B4-BE49-F238E27FC236}">
                <a16:creationId xmlns:a16="http://schemas.microsoft.com/office/drawing/2014/main" id="{1CE3EA96-94BE-41CC-9876-AA50C795242C}"/>
              </a:ext>
            </a:extLst>
          </p:cNvPr>
          <p:cNvSpPr>
            <a:spLocks noGrp="1"/>
          </p:cNvSpPr>
          <p:nvPr>
            <p:ph idx="1"/>
          </p:nvPr>
        </p:nvSpPr>
        <p:spPr/>
        <p:txBody>
          <a:bodyPr>
            <a:normAutofit/>
          </a:bodyPr>
          <a:lstStyle/>
          <a:p>
            <a:endParaRPr lang="en-US" dirty="0" smtClean="0"/>
          </a:p>
          <a:p>
            <a:endParaRPr lang="en-US" dirty="0"/>
          </a:p>
          <a:p>
            <a:r>
              <a:rPr lang="en-US" dirty="0" smtClean="0"/>
              <a:t>Volta </a:t>
            </a:r>
            <a:r>
              <a:rPr lang="en-US" dirty="0"/>
              <a:t>GV100 is the first GPU to support independent thread scheduling, which enables finer-grain synchronization and cooperation between parallel threads in a </a:t>
            </a:r>
            <a:r>
              <a:rPr lang="en-US" dirty="0" smtClean="0"/>
              <a:t>program </a:t>
            </a:r>
            <a:endParaRPr lang="en-US" dirty="0"/>
          </a:p>
          <a:p>
            <a:endParaRPr lang="en-US" dirty="0"/>
          </a:p>
          <a:p>
            <a:r>
              <a:rPr lang="en-US" dirty="0" smtClean="0"/>
              <a:t>Consequence </a:t>
            </a:r>
            <a:endParaRPr lang="en-US" dirty="0"/>
          </a:p>
          <a:p>
            <a:pPr lvl="1"/>
            <a:r>
              <a:rPr lang="en-US" dirty="0" smtClean="0"/>
              <a:t>Greater </a:t>
            </a:r>
            <a:r>
              <a:rPr lang="en-US" dirty="0"/>
              <a:t>flexibility in thread cooperation, leading to higher efficiency for fine-grained parallel algorithms</a:t>
            </a:r>
          </a:p>
        </p:txBody>
      </p:sp>
    </p:spTree>
    <p:extLst>
      <p:ext uri="{BB962C8B-B14F-4D97-AF65-F5344CB8AC3E}">
        <p14:creationId xmlns:p14="http://schemas.microsoft.com/office/powerpoint/2010/main" val="7757576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pre-Volta (Pascal and before)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92500" lnSpcReduction="20000"/>
          </a:bodyPr>
          <a:lstStyle/>
          <a:p>
            <a:endParaRPr lang="en-US" dirty="0"/>
          </a:p>
          <a:p>
            <a:r>
              <a:rPr lang="en-US" dirty="0"/>
              <a:t>Pascal and earlier NVIDIA GPUs execute groups of 32 threads (warps) in SIMT</a:t>
            </a:r>
          </a:p>
          <a:p>
            <a:endParaRPr lang="en-US" dirty="0"/>
          </a:p>
          <a:p>
            <a:r>
              <a:rPr lang="en-US" dirty="0"/>
              <a:t>The Pascal warp uses a single program counter shared amongst all 32 threads, combined with an active mask that specifies which threads of the warp are active at any given time</a:t>
            </a:r>
          </a:p>
          <a:p>
            <a:endParaRPr lang="en-US" dirty="0"/>
          </a:p>
          <a:p>
            <a:r>
              <a:rPr lang="en-US" dirty="0"/>
              <a:t>Loss of concurrency means that threads from the same warp in divergent regions or different states of execution cannot signal each other or exchange data</a:t>
            </a:r>
          </a:p>
          <a:p>
            <a:pPr lvl="1"/>
            <a:r>
              <a:rPr lang="en-US" dirty="0"/>
              <a:t>This is because some threads just sit and do nothing, they’re not active</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35</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C4165CB-1A09-4028-B757-07C52BC9758B}"/>
              </a:ext>
            </a:extLst>
          </p:cNvPr>
          <p:cNvPicPr>
            <a:picLocks noChangeAspect="1"/>
          </p:cNvPicPr>
          <p:nvPr/>
        </p:nvPicPr>
        <p:blipFill>
          <a:blip r:embed="rId3"/>
          <a:stretch>
            <a:fillRect/>
          </a:stretch>
        </p:blipFill>
        <p:spPr>
          <a:xfrm>
            <a:off x="6965963" y="2918122"/>
            <a:ext cx="5145470" cy="1542422"/>
          </a:xfrm>
          <a:prstGeom prst="rect">
            <a:avLst/>
          </a:prstGeom>
        </p:spPr>
      </p:pic>
    </p:spTree>
    <p:extLst>
      <p:ext uri="{BB962C8B-B14F-4D97-AF65-F5344CB8AC3E}">
        <p14:creationId xmlns:p14="http://schemas.microsoft.com/office/powerpoint/2010/main" val="39375548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363-DA39-44D2-B9B1-122856442CD0}"/>
              </a:ext>
            </a:extLst>
          </p:cNvPr>
          <p:cNvSpPr>
            <a:spLocks noGrp="1"/>
          </p:cNvSpPr>
          <p:nvPr>
            <p:ph type="title"/>
          </p:nvPr>
        </p:nvSpPr>
        <p:spPr/>
        <p:txBody>
          <a:bodyPr/>
          <a:lstStyle/>
          <a:p>
            <a:r>
              <a:rPr lang="en-US" dirty="0" smtClean="0"/>
              <a:t>Warp </a:t>
            </a:r>
            <a:r>
              <a:rPr lang="en-US" dirty="0"/>
              <a:t>Execution Model of </a:t>
            </a:r>
            <a:r>
              <a:rPr lang="en-US" dirty="0" smtClean="0"/>
              <a:t>Volta and later GPUs</a:t>
            </a:r>
            <a:endParaRPr lang="en-US" dirty="0"/>
          </a:p>
        </p:txBody>
      </p:sp>
      <p:sp>
        <p:nvSpPr>
          <p:cNvPr id="3" name="Content Placeholder 2">
            <a:extLst>
              <a:ext uri="{FF2B5EF4-FFF2-40B4-BE49-F238E27FC236}">
                <a16:creationId xmlns:a16="http://schemas.microsoft.com/office/drawing/2014/main" id="{C9DCC279-4BBC-4780-B358-F3C7D44305EA}"/>
              </a:ext>
            </a:extLst>
          </p:cNvPr>
          <p:cNvSpPr>
            <a:spLocks noGrp="1"/>
          </p:cNvSpPr>
          <p:nvPr>
            <p:ph sz="half" idx="1"/>
          </p:nvPr>
        </p:nvSpPr>
        <p:spPr/>
        <p:txBody>
          <a:bodyPr>
            <a:normAutofit/>
          </a:bodyPr>
          <a:lstStyle/>
          <a:p>
            <a:endParaRPr lang="en-US" dirty="0" smtClean="0"/>
          </a:p>
          <a:p>
            <a:r>
              <a:rPr lang="en-US" dirty="0" smtClean="0"/>
              <a:t>Volta </a:t>
            </a:r>
            <a:r>
              <a:rPr lang="en-US" dirty="0"/>
              <a:t>enables equal concurrency between all threads, regardless of warp</a:t>
            </a:r>
          </a:p>
          <a:p>
            <a:endParaRPr lang="en-US" dirty="0"/>
          </a:p>
          <a:p>
            <a:r>
              <a:rPr lang="en-US" dirty="0"/>
              <a:t>Volta maintains execution state (PC and S) </a:t>
            </a:r>
            <a:r>
              <a:rPr lang="en-US" dirty="0">
                <a:solidFill>
                  <a:srgbClr val="0070C0"/>
                </a:solidFill>
              </a:rPr>
              <a:t>per thread</a:t>
            </a:r>
            <a:r>
              <a:rPr lang="en-US" dirty="0"/>
              <a:t>, see pic at the right</a:t>
            </a:r>
          </a:p>
          <a:p>
            <a:endParaRPr lang="en-US" dirty="0"/>
          </a:p>
          <a:p>
            <a:r>
              <a:rPr lang="en-US" dirty="0"/>
              <a:t>Pascal and before: one PC and S </a:t>
            </a:r>
            <a:r>
              <a:rPr lang="en-US" dirty="0">
                <a:solidFill>
                  <a:srgbClr val="0070C0"/>
                </a:solidFill>
              </a:rPr>
              <a:t>per warp</a:t>
            </a:r>
          </a:p>
          <a:p>
            <a:endParaRPr lang="en-US" dirty="0"/>
          </a:p>
          <a:p>
            <a:pPr lvl="1"/>
            <a:r>
              <a:rPr lang="en-US" dirty="0"/>
              <a:t>PC: program counter</a:t>
            </a:r>
          </a:p>
          <a:p>
            <a:pPr lvl="1"/>
            <a:r>
              <a:rPr lang="en-US" dirty="0"/>
              <a:t>S: call stack</a:t>
            </a:r>
          </a:p>
        </p:txBody>
      </p:sp>
      <p:sp>
        <p:nvSpPr>
          <p:cNvPr id="4" name="Slide Number Placeholder 3">
            <a:extLst>
              <a:ext uri="{FF2B5EF4-FFF2-40B4-BE49-F238E27FC236}">
                <a16:creationId xmlns:a16="http://schemas.microsoft.com/office/drawing/2014/main" id="{3724BC49-783C-4A9E-8CEE-29F19D41DC3D}"/>
              </a:ext>
            </a:extLst>
          </p:cNvPr>
          <p:cNvSpPr>
            <a:spLocks noGrp="1"/>
          </p:cNvSpPr>
          <p:nvPr>
            <p:ph type="sldNum" sz="quarter" idx="12"/>
          </p:nvPr>
        </p:nvSpPr>
        <p:spPr/>
        <p:txBody>
          <a:bodyPr/>
          <a:lstStyle/>
          <a:p>
            <a:fld id="{67D2203D-769A-4D5A-AE4C-EA73FDE6A130}" type="slidenum">
              <a:rPr lang="en-US" smtClean="0"/>
              <a:t>36</a:t>
            </a:fld>
            <a:endParaRPr 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87023DF-3E88-4344-85A6-620D36FC99A4}"/>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687023DF-3E88-4344-85A6-620D36FC99A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E90B276-2E7D-4B53-AE39-D7C9CBBCB760}"/>
              </a:ext>
            </a:extLst>
          </p:cNvPr>
          <p:cNvPicPr>
            <a:picLocks noChangeAspect="1"/>
          </p:cNvPicPr>
          <p:nvPr/>
        </p:nvPicPr>
        <p:blipFill>
          <a:blip r:embed="rId3"/>
          <a:stretch>
            <a:fillRect/>
          </a:stretch>
        </p:blipFill>
        <p:spPr>
          <a:xfrm>
            <a:off x="6663114" y="2654844"/>
            <a:ext cx="4895512" cy="2237426"/>
          </a:xfrm>
          <a:prstGeom prst="rect">
            <a:avLst/>
          </a:prstGeom>
        </p:spPr>
      </p:pic>
    </p:spTree>
    <p:extLst>
      <p:ext uri="{BB962C8B-B14F-4D97-AF65-F5344CB8AC3E}">
        <p14:creationId xmlns:p14="http://schemas.microsoft.com/office/powerpoint/2010/main" val="23786859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a:bodyPr>
          <a:lstStyle/>
          <a:p>
            <a:endParaRPr lang="en-US" dirty="0"/>
          </a:p>
          <a:p>
            <a:r>
              <a:rPr lang="en-US" dirty="0"/>
              <a:t>To maximize parallel efficiency, Volta includes a schedule optimizer which determines how to group active threads from the same warp together into SIMT units</a:t>
            </a:r>
          </a:p>
          <a:p>
            <a:endParaRPr lang="en-US" dirty="0" smtClean="0"/>
          </a:p>
          <a:p>
            <a:endParaRPr lang="en-US" dirty="0"/>
          </a:p>
          <a:p>
            <a:r>
              <a:rPr lang="en-US" dirty="0"/>
              <a:t>Threads can now diverge and re-converge at sub-warp granularity</a:t>
            </a:r>
          </a:p>
          <a:p>
            <a:endParaRPr lang="en-US" dirty="0" smtClean="0"/>
          </a:p>
          <a:p>
            <a:endParaRPr lang="en-US" dirty="0"/>
          </a:p>
          <a:p>
            <a:r>
              <a:rPr lang="en-US" dirty="0" smtClean="0"/>
              <a:t>While </a:t>
            </a:r>
            <a:r>
              <a:rPr lang="en-US" dirty="0"/>
              <a:t>the scheduler supports independent execution of threads, it optimizes non-synchronizing code to maintain as much convergence as </a:t>
            </a:r>
            <a:r>
              <a:rPr lang="en-US" dirty="0" smtClean="0"/>
              <a:t>possible</a:t>
            </a:r>
          </a:p>
          <a:p>
            <a:pPr lvl="1"/>
            <a:r>
              <a:rPr lang="en-US" dirty="0" smtClean="0"/>
              <a:t>“</a:t>
            </a:r>
            <a:r>
              <a:rPr lang="en-US" dirty="0" smtClean="0"/>
              <a:t>convergence optimizer” </a:t>
            </a:r>
            <a:r>
              <a:rPr lang="en-US" dirty="0" smtClean="0"/>
              <a:t>still groups </a:t>
            </a:r>
            <a:r>
              <a:rPr lang="en-US" dirty="0"/>
              <a:t>together threads </a:t>
            </a:r>
            <a:r>
              <a:rPr lang="en-US" dirty="0" smtClean="0"/>
              <a:t>that execute </a:t>
            </a:r>
            <a:r>
              <a:rPr lang="en-US" dirty="0"/>
              <a:t>the same code </a:t>
            </a:r>
            <a:r>
              <a:rPr lang="en-US" dirty="0" smtClean="0"/>
              <a:t>to run </a:t>
            </a:r>
            <a:r>
              <a:rPr lang="en-US" dirty="0"/>
              <a:t>them in </a:t>
            </a:r>
            <a:r>
              <a:rPr lang="en-US" dirty="0" smtClean="0"/>
              <a:t>parallel</a:t>
            </a:r>
            <a:endParaRPr lang="en-US" dirty="0" smtClean="0"/>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fld id="{67D2203D-769A-4D5A-AE4C-EA73FDE6A130}" type="slidenum">
              <a:rPr lang="en-US" smtClean="0"/>
              <a:t>37</a:t>
            </a:fld>
            <a:endParaRPr lang="en-US"/>
          </a:p>
        </p:txBody>
      </p:sp>
    </p:spTree>
    <p:extLst>
      <p:ext uri="{BB962C8B-B14F-4D97-AF65-F5344CB8AC3E}">
        <p14:creationId xmlns:p14="http://schemas.microsoft.com/office/powerpoint/2010/main" val="12643933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 and Turing</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77500" lnSpcReduction="2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a:t>
            </a:r>
            <a:r>
              <a:rPr lang="en-US" i="1" dirty="0" smtClean="0"/>
              <a:t>Volta</a:t>
            </a:r>
          </a:p>
          <a:p>
            <a:pPr lvl="1"/>
            <a:r>
              <a:rPr lang="en-US" dirty="0" smtClean="0">
                <a:solidFill>
                  <a:srgbClr val="C00000"/>
                </a:solidFill>
              </a:rPr>
              <a:t>NOTE</a:t>
            </a:r>
            <a:r>
              <a:rPr lang="en-US" dirty="0" smtClean="0"/>
              <a:t>: this is why the “schedule optimizer” tries to converge all threads</a:t>
            </a:r>
          </a:p>
          <a:p>
            <a:pPr lvl="2"/>
            <a:r>
              <a:rPr lang="en-US" dirty="0" smtClean="0"/>
              <a:t>If all converged, the 32 threads get to execute an instruction. Otherwise, only a subset of threads get to execute an instruction</a:t>
            </a:r>
            <a:endParaRPr lang="en-US" dirty="0"/>
          </a:p>
          <a:p>
            <a:endParaRPr lang="en-US" dirty="0"/>
          </a:p>
          <a:p>
            <a:r>
              <a:rPr lang="en-US" dirty="0"/>
              <a:t>Why bother with understanding this?</a:t>
            </a:r>
          </a:p>
          <a:p>
            <a:pPr lvl="1"/>
            <a:r>
              <a:rPr lang="en-US" dirty="0"/>
              <a:t>Ability to independently schedule threads within a warp makes it possible to implement complex, fine-grained algorithms 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38</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spTree>
    <p:extLst>
      <p:ext uri="{BB962C8B-B14F-4D97-AF65-F5344CB8AC3E}">
        <p14:creationId xmlns:p14="http://schemas.microsoft.com/office/powerpoint/2010/main" val="2380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fld id="{67D2203D-769A-4D5A-AE4C-EA73FDE6A130}" type="slidenum">
              <a:rPr lang="en-US" smtClean="0"/>
              <a:t>39</a:t>
            </a:fld>
            <a:endParaRPr 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r>
              <a:rPr lang="en-US" sz="1400" dirty="0"/>
              <a:t>Per-node locks are acquired (left) before inserting node B into the list (right).</a:t>
            </a:r>
          </a:p>
        </p:txBody>
      </p:sp>
    </p:spTree>
    <p:extLst>
      <p:ext uri="{BB962C8B-B14F-4D97-AF65-F5344CB8AC3E}">
        <p14:creationId xmlns:p14="http://schemas.microsoft.com/office/powerpoint/2010/main" val="425937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r>
              <a:rPr lang="en-US" dirty="0"/>
              <a:t>Execution Scheduling Issues</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1672962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 and Turing</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Note that instruction Z is not executed by the same warp threads at the same time</a:t>
            </a:r>
          </a:p>
          <a:p>
            <a:pPr lvl="1"/>
            <a:endParaRPr lang="en-US" dirty="0"/>
          </a:p>
          <a:p>
            <a:pPr lvl="1"/>
            <a:endParaRPr lang="en-US" dirty="0"/>
          </a:p>
          <a:p>
            <a:r>
              <a:rPr lang="en-US" dirty="0"/>
              <a:t>Call CUDA 9 warp synchronization function </a:t>
            </a:r>
            <a:r>
              <a:rPr lang="en-US" dirty="0" err="1">
                <a:latin typeface="Consolas" panose="020B0609020204030204" pitchFamily="49" charset="0"/>
              </a:rPr>
              <a:t>syncwarp</a:t>
            </a:r>
            <a:r>
              <a:rPr lang="en-US" dirty="0">
                <a:latin typeface="Consolas" panose="020B0609020204030204" pitchFamily="49" charset="0"/>
              </a:rPr>
              <a:t>()</a:t>
            </a:r>
            <a:r>
              <a:rPr lang="en-US" dirty="0"/>
              <a:t> to force </a:t>
            </a:r>
            <a:r>
              <a:rPr lang="en-US" dirty="0" err="1"/>
              <a:t>reconvergence</a:t>
            </a:r>
            <a:r>
              <a:rPr lang="en-US" dirty="0"/>
              <a:t>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smtClean="0"/>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40</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3534047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805" y="3601845"/>
            <a:ext cx="7623717" cy="1059365"/>
          </a:xfrm>
          <a:solidFill>
            <a:schemeClr val="accent1">
              <a:lumMod val="50000"/>
            </a:schemeClr>
          </a:solidFill>
        </p:spPr>
        <p:txBody>
          <a:bodyPr vert="horz" lIns="91440" tIns="45720" rIns="91440" bIns="45720" rtlCol="0" anchor="ctr">
            <a:normAutofit/>
          </a:bodyPr>
          <a:lstStyle/>
          <a:p>
            <a:pPr>
              <a:spcBef>
                <a:spcPct val="0"/>
              </a:spcBef>
              <a:buNone/>
            </a:pPr>
            <a:r>
              <a:rPr lang="en-US" sz="3600" dirty="0">
                <a:solidFill>
                  <a:schemeClr val="bg1"/>
                </a:solidFill>
                <a:latin typeface="+mj-lt"/>
                <a:ea typeface="+mj-ea"/>
                <a:cs typeface="+mj-cs"/>
              </a:rPr>
              <a:t>The NVIDIA GPU Memory Ecosystem</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41</a:t>
            </a:fld>
            <a:endParaRPr lang="en-US" altLang="en-US" dirty="0"/>
          </a:p>
        </p:txBody>
      </p:sp>
    </p:spTree>
    <p:extLst>
      <p:ext uri="{BB962C8B-B14F-4D97-AF65-F5344CB8AC3E}">
        <p14:creationId xmlns:p14="http://schemas.microsoft.com/office/powerpoint/2010/main" val="10331808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Global Memory </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42</a:t>
            </a:fld>
            <a:endParaRPr lang="en-US" altLang="en-US" dirty="0"/>
          </a:p>
        </p:txBody>
      </p:sp>
      <p:sp>
        <p:nvSpPr>
          <p:cNvPr id="3" name="Content Placeholder 2"/>
          <p:cNvSpPr>
            <a:spLocks noGrp="1"/>
          </p:cNvSpPr>
          <p:nvPr>
            <p:ph idx="4294967295"/>
          </p:nvPr>
        </p:nvSpPr>
        <p:spPr>
          <a:xfrm>
            <a:off x="446049" y="1481370"/>
            <a:ext cx="10891024" cy="947732"/>
          </a:xfrm>
        </p:spPr>
        <p:txBody>
          <a:bodyPr/>
          <a:lstStyle/>
          <a:p>
            <a:r>
              <a:rPr lang="en-US" sz="2000" dirty="0"/>
              <a:t>Up to 6 GB of “global memory”, Kepler goes up to 12 GB, Pascal up to 16 GB, Volta up to 32 GB</a:t>
            </a:r>
          </a:p>
          <a:p>
            <a:r>
              <a:rPr lang="en-US" sz="2000" dirty="0"/>
              <a:t>“Global” in the sense that it doesn’t belong to an SM but rather all </a:t>
            </a:r>
            <a:r>
              <a:rPr lang="en-US" sz="2000" dirty="0" smtClean="0"/>
              <a:t>SMs </a:t>
            </a:r>
            <a:r>
              <a:rPr lang="en-US" sz="2000" dirty="0"/>
              <a:t>can access it</a:t>
            </a:r>
          </a:p>
          <a:p>
            <a:endParaRPr lang="en-US" sz="2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3048000"/>
            <a:ext cx="4485348" cy="3501490"/>
          </a:xfrm>
          <a:prstGeom prst="rect">
            <a:avLst/>
          </a:prstGeom>
        </p:spPr>
      </p:pic>
      <p:grpSp>
        <p:nvGrpSpPr>
          <p:cNvPr id="4" name="Group 3"/>
          <p:cNvGrpSpPr/>
          <p:nvPr/>
        </p:nvGrpSpPr>
        <p:grpSpPr>
          <a:xfrm>
            <a:off x="2571750" y="3505200"/>
            <a:ext cx="6648450" cy="2590800"/>
            <a:chOff x="1047750" y="3505200"/>
            <a:chExt cx="6648450" cy="2590800"/>
          </a:xfrm>
        </p:grpSpPr>
        <p:cxnSp>
          <p:nvCxnSpPr>
            <p:cNvPr id="7" name="Straight Arrow Connector 6"/>
            <p:cNvCxnSpPr/>
            <p:nvPr/>
          </p:nvCxnSpPr>
          <p:spPr>
            <a:xfrm flipH="1">
              <a:off x="6858000" y="60960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858000" y="51816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858000" y="43434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858000" y="35052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47750" y="35052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57275" y="6096000"/>
              <a:ext cx="838200" cy="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664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100" dirty="0"/>
              <a:t>CUDA Memory Ecosystem, high vantage point</a:t>
            </a:r>
            <a:br>
              <a:rPr lang="en-US" sz="3100" dirty="0"/>
            </a:br>
            <a:r>
              <a:rPr lang="en-US" sz="2000" dirty="0"/>
              <a:t>[</a:t>
            </a:r>
            <a:r>
              <a:rPr lang="en-US" sz="2000" dirty="0">
                <a:solidFill>
                  <a:srgbClr val="FFC000"/>
                </a:solidFill>
              </a:rPr>
              <a:t>Note: picture assumes two blocks, each with two threads</a:t>
            </a:r>
            <a:r>
              <a:rPr lang="en-US" sz="2000" dirty="0"/>
              <a:t>]</a:t>
            </a:r>
            <a:endParaRPr lang="en-US" sz="31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43</a:t>
            </a:fld>
            <a:endParaRPr lang="en-US" altLang="en-US"/>
          </a:p>
        </p:txBody>
      </p:sp>
      <p:sp>
        <p:nvSpPr>
          <p:cNvPr id="35843" name="Rectangle 3"/>
          <p:cNvSpPr>
            <a:spLocks noGrp="1" noChangeArrowheads="1"/>
          </p:cNvSpPr>
          <p:nvPr>
            <p:ph type="body" idx="4294967295"/>
          </p:nvPr>
        </p:nvSpPr>
        <p:spPr>
          <a:xfrm>
            <a:off x="256380" y="1231640"/>
            <a:ext cx="5850733" cy="3200400"/>
          </a:xfrm>
        </p:spPr>
        <p:txBody>
          <a:bodyPr/>
          <a:lstStyle/>
          <a:p>
            <a:pPr marL="457200" indent="-457200"/>
            <a:r>
              <a:rPr lang="en-US" sz="2000" dirty="0"/>
              <a:t>Image shows the memory hierarchy that a block sees while running on an SM</a:t>
            </a:r>
          </a:p>
          <a:p>
            <a:pPr marL="457200" indent="-457200"/>
            <a:endParaRPr lang="en-US" sz="1300" dirty="0"/>
          </a:p>
          <a:p>
            <a:pPr marL="457200" indent="-457200"/>
            <a:r>
              <a:rPr lang="en-US" sz="2000" dirty="0"/>
              <a:t>Each thread can:</a:t>
            </a:r>
          </a:p>
          <a:p>
            <a:pPr marL="974725" lvl="1" indent="-403225"/>
            <a:r>
              <a:rPr lang="en-US" sz="1700" dirty="0"/>
              <a:t>R/W per-thread </a:t>
            </a:r>
            <a:r>
              <a:rPr lang="en-US" sz="1700" dirty="0">
                <a:solidFill>
                  <a:schemeClr val="accent2"/>
                </a:solidFill>
              </a:rPr>
              <a:t>registers</a:t>
            </a:r>
          </a:p>
          <a:p>
            <a:pPr marL="974725" lvl="1" indent="-403225"/>
            <a:r>
              <a:rPr lang="en-US" sz="1700" dirty="0"/>
              <a:t>R/W per-thread </a:t>
            </a:r>
            <a:r>
              <a:rPr lang="en-US" sz="1700" dirty="0">
                <a:solidFill>
                  <a:schemeClr val="accent2"/>
                </a:solidFill>
              </a:rPr>
              <a:t>local memory</a:t>
            </a:r>
          </a:p>
          <a:p>
            <a:pPr marL="974725" lvl="1" indent="-403225"/>
            <a:r>
              <a:rPr lang="en-US" sz="1700" dirty="0"/>
              <a:t>R/W per-block </a:t>
            </a:r>
            <a:r>
              <a:rPr lang="en-US" sz="1700" dirty="0">
                <a:solidFill>
                  <a:schemeClr val="accent2"/>
                </a:solidFill>
              </a:rPr>
              <a:t>shared memory</a:t>
            </a:r>
          </a:p>
          <a:p>
            <a:pPr marL="974725" lvl="1" indent="-403225"/>
            <a:r>
              <a:rPr lang="en-US" sz="1700" dirty="0"/>
              <a:t>R/W per-grid </a:t>
            </a:r>
            <a:r>
              <a:rPr lang="en-US" sz="1700" dirty="0">
                <a:solidFill>
                  <a:schemeClr val="accent2"/>
                </a:solidFill>
              </a:rPr>
              <a:t>global memory</a:t>
            </a:r>
          </a:p>
          <a:p>
            <a:pPr marL="974725" lvl="1" indent="-403225"/>
            <a:r>
              <a:rPr lang="en-US" sz="1700" dirty="0"/>
              <a:t>Read only per-grid </a:t>
            </a:r>
            <a:r>
              <a:rPr lang="en-US" sz="1700" dirty="0">
                <a:solidFill>
                  <a:schemeClr val="accent2"/>
                </a:solidFill>
              </a:rPr>
              <a:t>constant memory</a:t>
            </a:r>
          </a:p>
          <a:p>
            <a:pPr marL="974725" lvl="1" indent="-403225"/>
            <a:r>
              <a:rPr lang="en-US" sz="1700" dirty="0"/>
              <a:t>Read only per-grid </a:t>
            </a:r>
            <a:r>
              <a:rPr lang="en-US" sz="1700" dirty="0">
                <a:solidFill>
                  <a:schemeClr val="accent2"/>
                </a:solidFill>
              </a:rPr>
              <a:t>texture memory</a:t>
            </a:r>
          </a:p>
        </p:txBody>
      </p:sp>
      <p:sp>
        <p:nvSpPr>
          <p:cNvPr id="35894" name="Rectangle 54"/>
          <p:cNvSpPr>
            <a:spLocks noChangeArrowheads="1"/>
          </p:cNvSpPr>
          <p:nvPr/>
        </p:nvSpPr>
        <p:spPr bwMode="auto">
          <a:xfrm>
            <a:off x="293621" y="4957051"/>
            <a:ext cx="5961353" cy="456862"/>
          </a:xfrm>
          <a:prstGeom prst="rect">
            <a:avLst/>
          </a:prstGeom>
          <a:noFill/>
          <a:ln w="9525">
            <a:noFill/>
            <a:miter lim="800000"/>
            <a:headEnd/>
            <a:tailEnd/>
          </a:ln>
          <a:effectLst/>
        </p:spPr>
        <p:txBody>
          <a:bodyPr/>
          <a:lstStyle/>
          <a:p>
            <a:pPr marL="457200" indent="-457200">
              <a:spcBef>
                <a:spcPct val="20000"/>
              </a:spcBef>
              <a:buClr>
                <a:schemeClr val="tx2"/>
              </a:buClr>
              <a:buSzPct val="70000"/>
              <a:buFont typeface="Wingdings" pitchFamily="2" charset="2"/>
              <a:buChar char="l"/>
            </a:pPr>
            <a:r>
              <a:rPr lang="en-US" dirty="0">
                <a:latin typeface="Arial" pitchFamily="34" charset="0"/>
              </a:rPr>
              <a:t>Host can R/W </a:t>
            </a:r>
            <a:r>
              <a:rPr lang="en-US" dirty="0">
                <a:solidFill>
                  <a:schemeClr val="accent2"/>
                </a:solidFill>
                <a:latin typeface="Arial" pitchFamily="34" charset="0"/>
              </a:rPr>
              <a:t>global</a:t>
            </a:r>
            <a:r>
              <a:rPr lang="en-US" dirty="0">
                <a:latin typeface="Arial" pitchFamily="34" charset="0"/>
              </a:rPr>
              <a:t>, </a:t>
            </a:r>
            <a:r>
              <a:rPr lang="en-US" dirty="0">
                <a:solidFill>
                  <a:schemeClr val="accent2"/>
                </a:solidFill>
                <a:latin typeface="Arial" pitchFamily="34" charset="0"/>
              </a:rPr>
              <a:t>constant</a:t>
            </a:r>
            <a:r>
              <a:rPr lang="en-US" dirty="0">
                <a:latin typeface="Arial" pitchFamily="34" charset="0"/>
              </a:rPr>
              <a:t>, and </a:t>
            </a:r>
            <a:r>
              <a:rPr lang="en-US" dirty="0">
                <a:solidFill>
                  <a:schemeClr val="accent2"/>
                </a:solidFill>
                <a:latin typeface="Arial" pitchFamily="34" charset="0"/>
              </a:rPr>
              <a:t>texture</a:t>
            </a:r>
            <a:r>
              <a:rPr lang="en-US" dirty="0">
                <a:latin typeface="Arial" pitchFamily="34" charset="0"/>
              </a:rPr>
              <a:t> memory</a:t>
            </a:r>
          </a:p>
        </p:txBody>
      </p:sp>
      <p:sp>
        <p:nvSpPr>
          <p:cNvPr id="35896" name="Rectangle 56"/>
          <p:cNvSpPr>
            <a:spLocks noChangeArrowheads="1"/>
          </p:cNvSpPr>
          <p:nvPr/>
        </p:nvSpPr>
        <p:spPr bwMode="auto">
          <a:xfrm>
            <a:off x="540803" y="5938924"/>
            <a:ext cx="6240572" cy="523220"/>
          </a:xfrm>
          <a:prstGeom prst="rect">
            <a:avLst/>
          </a:prstGeom>
          <a:noFill/>
          <a:ln w="9525">
            <a:noFill/>
            <a:miter lim="800000"/>
            <a:headEnd/>
            <a:tailEnd/>
          </a:ln>
          <a:effectLst/>
        </p:spPr>
        <p:txBody>
          <a:bodyPr wrap="square">
            <a:spAutoFit/>
          </a:bodyPr>
          <a:lstStyle/>
          <a:p>
            <a:pPr>
              <a:spcBef>
                <a:spcPct val="30000"/>
              </a:spcBef>
            </a:pPr>
            <a:r>
              <a:rPr lang="en-US" sz="1400" u="sng" dirty="0">
                <a:latin typeface="Arial" pitchFamily="34" charset="0"/>
              </a:rPr>
              <a:t>IMPORTANT NOTE</a:t>
            </a:r>
            <a:r>
              <a:rPr lang="en-US" sz="1400" dirty="0">
                <a:latin typeface="Arial" pitchFamily="34" charset="0"/>
              </a:rPr>
              <a:t>:  </a:t>
            </a:r>
            <a:r>
              <a:rPr lang="en-US" sz="1400" dirty="0">
                <a:solidFill>
                  <a:srgbClr val="0070C0"/>
                </a:solidFill>
                <a:latin typeface="Arial" pitchFamily="34" charset="0"/>
              </a:rPr>
              <a:t>Global</a:t>
            </a:r>
            <a:r>
              <a:rPr lang="en-US" sz="1400" dirty="0">
                <a:latin typeface="Arial" pitchFamily="34" charset="0"/>
              </a:rPr>
              <a:t>, </a:t>
            </a:r>
            <a:r>
              <a:rPr lang="en-US" sz="1400" dirty="0">
                <a:solidFill>
                  <a:srgbClr val="0070C0"/>
                </a:solidFill>
                <a:latin typeface="Arial" pitchFamily="34" charset="0"/>
              </a:rPr>
              <a:t>constant</a:t>
            </a:r>
            <a:r>
              <a:rPr lang="en-US" sz="1400" dirty="0">
                <a:latin typeface="Arial" pitchFamily="34" charset="0"/>
              </a:rPr>
              <a:t>, and </a:t>
            </a:r>
            <a:r>
              <a:rPr lang="en-US" sz="1400" dirty="0">
                <a:solidFill>
                  <a:srgbClr val="0070C0"/>
                </a:solidFill>
                <a:latin typeface="Arial" pitchFamily="34" charset="0"/>
              </a:rPr>
              <a:t>texture</a:t>
            </a:r>
            <a:r>
              <a:rPr lang="en-US" sz="1400" dirty="0">
                <a:latin typeface="Arial" pitchFamily="34" charset="0"/>
              </a:rPr>
              <a:t> memory spaces are </a:t>
            </a:r>
            <a:r>
              <a:rPr lang="en-US" sz="1400" b="1" u="sng" dirty="0">
                <a:solidFill>
                  <a:srgbClr val="C00000"/>
                </a:solidFill>
                <a:latin typeface="Arial" pitchFamily="34" charset="0"/>
              </a:rPr>
              <a:t>persistent</a:t>
            </a:r>
            <a:r>
              <a:rPr lang="en-US" sz="1400" dirty="0">
                <a:latin typeface="Arial" pitchFamily="34" charset="0"/>
              </a:rPr>
              <a:t> between kernels called by the same host application.</a:t>
            </a:r>
          </a:p>
        </p:txBody>
      </p:sp>
      <mc:AlternateContent xmlns:mc="http://schemas.openxmlformats.org/markup-compatibility/2006" xmlns:a14="http://schemas.microsoft.com/office/drawing/2010/main">
        <mc:Choice Requires="a14">
          <p:sp>
            <p:nvSpPr>
              <p:cNvPr id="35897" name="Rectangle 57"/>
              <p:cNvSpPr>
                <a:spLocks noChangeArrowheads="1"/>
              </p:cNvSpPr>
              <p:nvPr/>
            </p:nvSpPr>
            <p:spPr bwMode="auto">
              <a:xfrm>
                <a:off x="152401" y="6592542"/>
                <a:ext cx="627095" cy="230832"/>
              </a:xfrm>
              <a:prstGeom prst="rect">
                <a:avLst/>
              </a:prstGeom>
              <a:noFill/>
              <a:ln w="9525">
                <a:noFill/>
                <a:miter lim="800000"/>
                <a:headEnd/>
                <a:tailEnd/>
              </a:ln>
              <a:effectLst/>
            </p:spPr>
            <p:txBody>
              <a:bodyPr wrap="none">
                <a:spAutoFit/>
              </a:bodyPr>
              <a:lstStyle/>
              <a:p>
                <a:r>
                  <a:rPr lang="en-US" sz="900" dirty="0">
                    <a:latin typeface="Arial" pitchFamily="34" charset="0"/>
                  </a:rPr>
                  <a:t>[UIUC]</a:t>
                </a:r>
                <a14:m>
                  <m:oMath xmlns:m="http://schemas.openxmlformats.org/officeDocument/2006/math">
                    <m:r>
                      <a:rPr lang="en-US" sz="900" b="0" i="1" smtClean="0">
                        <a:latin typeface="Cambria Math" panose="02040503050406030204" pitchFamily="18" charset="0"/>
                      </a:rPr>
                      <m:t>→</m:t>
                    </m:r>
                  </m:oMath>
                </a14:m>
                <a:endParaRPr lang="en-US" sz="900" dirty="0">
                  <a:latin typeface="Arial" pitchFamily="34" charset="0"/>
                </a:endParaRPr>
              </a:p>
            </p:txBody>
          </p:sp>
        </mc:Choice>
        <mc:Fallback xmlns="">
          <p:sp>
            <p:nvSpPr>
              <p:cNvPr id="35897" name="Rectangle 57"/>
              <p:cNvSpPr>
                <a:spLocks noRot="1" noChangeAspect="1" noMove="1" noResize="1" noEditPoints="1" noAdjustHandles="1" noChangeArrowheads="1" noChangeShapeType="1" noTextEdit="1"/>
              </p:cNvSpPr>
              <p:nvPr/>
            </p:nvSpPr>
            <p:spPr bwMode="auto">
              <a:xfrm>
                <a:off x="152401" y="6592542"/>
                <a:ext cx="627095" cy="230832"/>
              </a:xfrm>
              <a:prstGeom prst="rect">
                <a:avLst/>
              </a:prstGeom>
              <a:blipFill>
                <a:blip r:embed="rId3"/>
                <a:stretch>
                  <a:fillRect b="-10526"/>
                </a:stretch>
              </a:blipFill>
              <a:ln w="9525">
                <a:noFill/>
                <a:miter lim="800000"/>
                <a:headEnd/>
                <a:tailEnd/>
              </a:ln>
              <a:effectLst/>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CB54B8-1F68-4E01-B035-572A9BA6FB65}"/>
              </a:ext>
            </a:extLst>
          </p:cNvPr>
          <p:cNvGrpSpPr/>
          <p:nvPr/>
        </p:nvGrpSpPr>
        <p:grpSpPr>
          <a:xfrm>
            <a:off x="7043312" y="895436"/>
            <a:ext cx="4541838" cy="5554663"/>
            <a:chOff x="6099175" y="1066800"/>
            <a:chExt cx="4541838" cy="5554663"/>
          </a:xfrm>
        </p:grpSpPr>
        <p:grpSp>
          <p:nvGrpSpPr>
            <p:cNvPr id="2" name="Group 4"/>
            <p:cNvGrpSpPr>
              <a:grpSpLocks/>
            </p:cNvGrpSpPr>
            <p:nvPr/>
          </p:nvGrpSpPr>
          <p:grpSpPr bwMode="auto">
            <a:xfrm>
              <a:off x="6099175" y="1576388"/>
              <a:ext cx="4541838" cy="5045075"/>
              <a:chOff x="2842" y="974"/>
              <a:chExt cx="2861" cy="3178"/>
            </a:xfrm>
          </p:grpSpPr>
          <p:sp>
            <p:nvSpPr>
              <p:cNvPr id="35845"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endParaRPr lang="en-US"/>
              </a:p>
            </p:txBody>
          </p:sp>
          <p:sp>
            <p:nvSpPr>
              <p:cNvPr id="35846"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 Grid</a:t>
                </a:r>
              </a:p>
            </p:txBody>
          </p:sp>
          <p:sp>
            <p:nvSpPr>
              <p:cNvPr id="35847"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Constant</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48"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Texture</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49"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Global</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50"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latin typeface="Arial" pitchFamily="34" charset="0"/>
                  </a:rPr>
                  <a:t>Block (0, 0)</a:t>
                </a:r>
              </a:p>
            </p:txBody>
          </p:sp>
          <p:sp>
            <p:nvSpPr>
              <p:cNvPr id="35851"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Shared Memory</a:t>
                </a:r>
                <a:endParaRPr lang="en-US" sz="1000">
                  <a:solidFill>
                    <a:srgbClr val="003300"/>
                  </a:solidFill>
                  <a:latin typeface="Arial" pitchFamily="34" charset="0"/>
                </a:endParaRPr>
              </a:p>
            </p:txBody>
          </p:sp>
          <p:sp>
            <p:nvSpPr>
              <p:cNvPr id="35852"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53"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(0, 0)</a:t>
                </a:r>
                <a:endParaRPr lang="en-US" sz="1000">
                  <a:solidFill>
                    <a:srgbClr val="003300"/>
                  </a:solidFill>
                  <a:latin typeface="Arial" pitchFamily="34" charset="0"/>
                </a:endParaRPr>
              </a:p>
            </p:txBody>
          </p:sp>
          <p:sp>
            <p:nvSpPr>
              <p:cNvPr id="35854"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5855"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5856"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57"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58"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5859"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endParaRPr lang="en-US"/>
              </a:p>
            </p:txBody>
          </p:sp>
          <p:sp>
            <p:nvSpPr>
              <p:cNvPr id="35860"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endParaRPr lang="en-US"/>
              </a:p>
            </p:txBody>
          </p:sp>
          <p:sp>
            <p:nvSpPr>
              <p:cNvPr id="35861"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dirty="0">
                    <a:solidFill>
                      <a:srgbClr val="003300"/>
                    </a:solidFill>
                    <a:latin typeface="Arial" pitchFamily="34" charset="0"/>
                  </a:rPr>
                  <a:t>Local</a:t>
                </a:r>
              </a:p>
              <a:p>
                <a:pPr algn="ctr"/>
                <a:r>
                  <a:rPr lang="en-US" sz="1000" b="1" dirty="0">
                    <a:solidFill>
                      <a:srgbClr val="003300"/>
                    </a:solidFill>
                    <a:latin typeface="Arial" pitchFamily="34" charset="0"/>
                  </a:rPr>
                  <a:t>Memory</a:t>
                </a:r>
                <a:endParaRPr lang="en-US" sz="1000" dirty="0">
                  <a:solidFill>
                    <a:srgbClr val="003300"/>
                  </a:solidFill>
                  <a:latin typeface="Arial" pitchFamily="34" charset="0"/>
                </a:endParaRPr>
              </a:p>
            </p:txBody>
          </p:sp>
          <p:sp>
            <p:nvSpPr>
              <p:cNvPr id="35862"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(1, 0)</a:t>
                </a:r>
                <a:endParaRPr lang="en-US" sz="1000">
                  <a:solidFill>
                    <a:srgbClr val="003300"/>
                  </a:solidFill>
                  <a:latin typeface="Arial" pitchFamily="34" charset="0"/>
                </a:endParaRPr>
              </a:p>
            </p:txBody>
          </p:sp>
          <p:sp>
            <p:nvSpPr>
              <p:cNvPr id="35863"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5864"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5865"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66"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67"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5868"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endParaRPr lang="en-US"/>
              </a:p>
            </p:txBody>
          </p:sp>
          <p:sp>
            <p:nvSpPr>
              <p:cNvPr id="35869"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endParaRPr lang="en-US"/>
              </a:p>
            </p:txBody>
          </p:sp>
          <p:sp>
            <p:nvSpPr>
              <p:cNvPr id="35870"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latin typeface="Arial" pitchFamily="34" charset="0"/>
                  </a:rPr>
                  <a:t>Block (1, 0)</a:t>
                </a:r>
                <a:endParaRPr lang="en-US">
                  <a:solidFill>
                    <a:srgbClr val="003300"/>
                  </a:solidFill>
                  <a:latin typeface="Arial" pitchFamily="34" charset="0"/>
                </a:endParaRPr>
              </a:p>
            </p:txBody>
          </p:sp>
          <p:sp>
            <p:nvSpPr>
              <p:cNvPr id="35871"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Shared Memory</a:t>
                </a:r>
                <a:endParaRPr lang="en-US" sz="1000">
                  <a:solidFill>
                    <a:srgbClr val="003300"/>
                  </a:solidFill>
                  <a:latin typeface="Arial" pitchFamily="34" charset="0"/>
                </a:endParaRPr>
              </a:p>
            </p:txBody>
          </p:sp>
          <p:sp>
            <p:nvSpPr>
              <p:cNvPr id="35872"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73"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(0, 0)</a:t>
                </a:r>
                <a:endParaRPr lang="en-US" sz="1000">
                  <a:solidFill>
                    <a:srgbClr val="003300"/>
                  </a:solidFill>
                  <a:latin typeface="Arial" pitchFamily="34" charset="0"/>
                </a:endParaRPr>
              </a:p>
            </p:txBody>
          </p:sp>
          <p:sp>
            <p:nvSpPr>
              <p:cNvPr id="35874"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5875"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5876"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77"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78"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5879"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endParaRPr lang="en-US"/>
              </a:p>
            </p:txBody>
          </p:sp>
          <p:sp>
            <p:nvSpPr>
              <p:cNvPr id="35880"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endParaRPr lang="en-US"/>
              </a:p>
            </p:txBody>
          </p:sp>
          <p:sp>
            <p:nvSpPr>
              <p:cNvPr id="35881"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5882"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(1, 0)</a:t>
                </a:r>
                <a:endParaRPr lang="en-US" sz="1000">
                  <a:solidFill>
                    <a:srgbClr val="003300"/>
                  </a:solidFill>
                  <a:latin typeface="Arial" pitchFamily="34" charset="0"/>
                </a:endParaRPr>
              </a:p>
            </p:txBody>
          </p:sp>
          <p:sp>
            <p:nvSpPr>
              <p:cNvPr id="35883"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5884"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5885"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86"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5887"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5888"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endParaRPr lang="en-US"/>
              </a:p>
            </p:txBody>
          </p:sp>
          <p:sp>
            <p:nvSpPr>
              <p:cNvPr id="35889"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endParaRPr lang="en-US"/>
              </a:p>
            </p:txBody>
          </p:sp>
          <p:sp>
            <p:nvSpPr>
              <p:cNvPr id="35890"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Host</a:t>
                </a:r>
              </a:p>
            </p:txBody>
          </p:sp>
          <p:sp>
            <p:nvSpPr>
              <p:cNvPr id="35891"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35892"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35893"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endParaRPr lang="en-US"/>
              </a:p>
            </p:txBody>
          </p:sp>
        </p:grpSp>
        <p:sp>
          <p:nvSpPr>
            <p:cNvPr id="3" name="Rectangle 2"/>
            <p:cNvSpPr/>
            <p:nvPr/>
          </p:nvSpPr>
          <p:spPr>
            <a:xfrm>
              <a:off x="7332131" y="1066800"/>
              <a:ext cx="1124026" cy="400110"/>
            </a:xfrm>
            <a:prstGeom prst="rect">
              <a:avLst/>
            </a:prstGeom>
          </p:spPr>
          <p:txBody>
            <a:bodyPr wrap="none">
              <a:spAutoFit/>
            </a:bodyPr>
            <a:lstStyle/>
            <a:p>
              <a:r>
                <a:rPr lang="en-US" sz="2000" kern="0" dirty="0">
                  <a:solidFill>
                    <a:srgbClr val="000000"/>
                  </a:solidFill>
                  <a:latin typeface="Arial"/>
                </a:rPr>
                <a:t>One SM</a:t>
              </a:r>
              <a:endParaRPr lang="en-US" dirty="0"/>
            </a:p>
          </p:txBody>
        </p:sp>
        <p:sp>
          <p:nvSpPr>
            <p:cNvPr id="59" name="Rectangle 58"/>
            <p:cNvSpPr/>
            <p:nvPr/>
          </p:nvSpPr>
          <p:spPr>
            <a:xfrm>
              <a:off x="8913775" y="1066800"/>
              <a:ext cx="1537600" cy="400110"/>
            </a:xfrm>
            <a:prstGeom prst="rect">
              <a:avLst/>
            </a:prstGeom>
            <a:solidFill>
              <a:schemeClr val="bg1"/>
            </a:solidFill>
          </p:spPr>
          <p:txBody>
            <a:bodyPr wrap="none">
              <a:spAutoFit/>
            </a:bodyPr>
            <a:lstStyle/>
            <a:p>
              <a:r>
                <a:rPr lang="en-US" sz="2000" kern="0" dirty="0">
                  <a:solidFill>
                    <a:srgbClr val="000000"/>
                  </a:solidFill>
                  <a:latin typeface="Arial"/>
                </a:rPr>
                <a:t>Another SM</a:t>
              </a:r>
              <a:endParaRPr lang="en-US" dirty="0"/>
            </a:p>
          </p:txBody>
        </p:sp>
        <p:cxnSp>
          <p:nvCxnSpPr>
            <p:cNvPr id="7" name="Straight Arrow Connector 6"/>
            <p:cNvCxnSpPr/>
            <p:nvPr/>
          </p:nvCxnSpPr>
          <p:spPr>
            <a:xfrm>
              <a:off x="8200232" y="1454990"/>
              <a:ext cx="100013"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870" idx="0"/>
            </p:cNvCxnSpPr>
            <p:nvPr/>
          </p:nvCxnSpPr>
          <p:spPr>
            <a:xfrm>
              <a:off x="9627133" y="1485152"/>
              <a:ext cx="74081" cy="58971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1067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A0B4-0439-4518-9A27-BDD13D0A0FB2}"/>
              </a:ext>
            </a:extLst>
          </p:cNvPr>
          <p:cNvSpPr>
            <a:spLocks noGrp="1"/>
          </p:cNvSpPr>
          <p:nvPr>
            <p:ph type="title"/>
          </p:nvPr>
        </p:nvSpPr>
        <p:spPr/>
        <p:txBody>
          <a:bodyPr/>
          <a:lstStyle/>
          <a:p>
            <a:r>
              <a:rPr lang="en-US" dirty="0"/>
              <a:t>What “</a:t>
            </a:r>
            <a:r>
              <a:rPr lang="en-US" dirty="0">
                <a:solidFill>
                  <a:srgbClr val="FFC000"/>
                </a:solidFill>
              </a:rPr>
              <a:t>register</a:t>
            </a:r>
            <a:r>
              <a:rPr lang="en-US" dirty="0"/>
              <a:t>” means in CUDA</a:t>
            </a:r>
          </a:p>
        </p:txBody>
      </p:sp>
      <p:sp>
        <p:nvSpPr>
          <p:cNvPr id="4" name="Slide Number Placeholder 3">
            <a:extLst>
              <a:ext uri="{FF2B5EF4-FFF2-40B4-BE49-F238E27FC236}">
                <a16:creationId xmlns:a16="http://schemas.microsoft.com/office/drawing/2014/main" id="{693D0E43-11A2-40D9-B518-6D8EC6E1729F}"/>
              </a:ext>
            </a:extLst>
          </p:cNvPr>
          <p:cNvSpPr>
            <a:spLocks noGrp="1"/>
          </p:cNvSpPr>
          <p:nvPr>
            <p:ph type="sldNum" sz="quarter" idx="12"/>
          </p:nvPr>
        </p:nvSpPr>
        <p:spPr/>
        <p:txBody>
          <a:bodyPr/>
          <a:lstStyle/>
          <a:p>
            <a:fld id="{2607EFA3-406F-4E56-9DD2-4C036976C4CD}" type="slidenum">
              <a:rPr lang="en-US" altLang="en-US" smtClean="0"/>
              <a:pPr/>
              <a:t>44</a:t>
            </a:fld>
            <a:endParaRPr lang="en-US" altLang="en-US" dirty="0"/>
          </a:p>
        </p:txBody>
      </p:sp>
      <p:sp>
        <p:nvSpPr>
          <p:cNvPr id="3" name="Content Placeholder 2">
            <a:extLst>
              <a:ext uri="{FF2B5EF4-FFF2-40B4-BE49-F238E27FC236}">
                <a16:creationId xmlns:a16="http://schemas.microsoft.com/office/drawing/2014/main" id="{951A6B31-93BB-4682-BE72-C57204B324D0}"/>
              </a:ext>
            </a:extLst>
          </p:cNvPr>
          <p:cNvSpPr>
            <a:spLocks noGrp="1"/>
          </p:cNvSpPr>
          <p:nvPr>
            <p:ph idx="4294967295"/>
          </p:nvPr>
        </p:nvSpPr>
        <p:spPr>
          <a:xfrm>
            <a:off x="289437" y="1734708"/>
            <a:ext cx="11515241" cy="4411662"/>
          </a:xfrm>
        </p:spPr>
        <p:txBody>
          <a:bodyPr/>
          <a:lstStyle/>
          <a:p>
            <a:endParaRPr lang="en-US" sz="2000" dirty="0"/>
          </a:p>
          <a:p>
            <a:r>
              <a:rPr lang="en-US" sz="2000" dirty="0"/>
              <a:t>Any variable that you are using in a kernel eats up a register or a shared memory spot</a:t>
            </a:r>
          </a:p>
          <a:p>
            <a:pPr lvl="1"/>
            <a:r>
              <a:rPr lang="en-US" sz="1600" dirty="0" smtClean="0"/>
              <a:t>The variable that you use, it </a:t>
            </a:r>
            <a:r>
              <a:rPr lang="en-US" sz="1600" dirty="0"/>
              <a:t>needs to “live” somewhere </a:t>
            </a:r>
          </a:p>
          <a:p>
            <a:pPr lvl="1"/>
            <a:endParaRPr lang="en-US" sz="1600" dirty="0"/>
          </a:p>
          <a:p>
            <a:r>
              <a:rPr lang="en-US" sz="2000" dirty="0"/>
              <a:t>For the sake of discussion, assume no shared mem variables</a:t>
            </a:r>
          </a:p>
          <a:p>
            <a:endParaRPr lang="en-US" sz="2000" dirty="0"/>
          </a:p>
          <a:p>
            <a:r>
              <a:rPr lang="en-US" sz="2000" dirty="0"/>
              <a:t>Then every single variable you use in a kernel will burn (at some point in the execution flow) a register</a:t>
            </a:r>
          </a:p>
          <a:p>
            <a:endParaRPr lang="en-US" sz="2000" dirty="0"/>
          </a:p>
          <a:p>
            <a:r>
              <a:rPr lang="en-US" sz="2000" dirty="0"/>
              <a:t>As execution advances through a kernel, the number of registers occupied keeps changing</a:t>
            </a:r>
          </a:p>
          <a:p>
            <a:pPr lvl="1"/>
            <a:r>
              <a:rPr lang="en-US" sz="1600" dirty="0"/>
              <a:t>What’s relevant: max number of registers required during the execution of the kernel</a:t>
            </a:r>
          </a:p>
        </p:txBody>
      </p:sp>
    </p:spTree>
    <p:extLst>
      <p:ext uri="{BB962C8B-B14F-4D97-AF65-F5344CB8AC3E}">
        <p14:creationId xmlns:p14="http://schemas.microsoft.com/office/powerpoint/2010/main" val="2179504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sz="3500" dirty="0"/>
              <a:t>Programmer View of Register File</a:t>
            </a:r>
          </a:p>
        </p:txBody>
      </p:sp>
      <p:sp>
        <p:nvSpPr>
          <p:cNvPr id="2" name="Slide Number Placeholder 1"/>
          <p:cNvSpPr>
            <a:spLocks noGrp="1"/>
          </p:cNvSpPr>
          <p:nvPr>
            <p:ph type="sldNum" sz="quarter" idx="12"/>
          </p:nvPr>
        </p:nvSpPr>
        <p:spPr/>
        <p:txBody>
          <a:bodyPr/>
          <a:lstStyle/>
          <a:p>
            <a:fld id="{324EC464-0052-4FCA-B330-A64DDC2734A2}" type="slidenum">
              <a:rPr lang="en-US" altLang="en-US" smtClean="0"/>
              <a:pPr/>
              <a:t>45</a:t>
            </a:fld>
            <a:endParaRPr lang="en-US" altLang="en-US"/>
          </a:p>
        </p:txBody>
      </p:sp>
      <p:sp>
        <p:nvSpPr>
          <p:cNvPr id="207875" name="Rectangle 3"/>
          <p:cNvSpPr>
            <a:spLocks noGrp="1" noChangeArrowheads="1"/>
          </p:cNvSpPr>
          <p:nvPr>
            <p:ph type="body" sz="half" idx="4294967295"/>
          </p:nvPr>
        </p:nvSpPr>
        <p:spPr>
          <a:xfrm>
            <a:off x="437037" y="1276242"/>
            <a:ext cx="4648200" cy="5135563"/>
          </a:xfrm>
        </p:spPr>
        <p:txBody>
          <a:bodyPr/>
          <a:lstStyle/>
          <a:p>
            <a:r>
              <a:rPr lang="en-US" sz="1800" dirty="0"/>
              <a:t>Number of </a:t>
            </a:r>
            <a:r>
              <a:rPr lang="en-US" sz="1800" b="1" u="sng" dirty="0"/>
              <a:t>32 bit</a:t>
            </a:r>
            <a:r>
              <a:rPr lang="en-US" sz="1800" dirty="0"/>
              <a:t> registers in </a:t>
            </a:r>
            <a:r>
              <a:rPr lang="en-US" sz="1800" u="sng" dirty="0"/>
              <a:t>one </a:t>
            </a:r>
            <a:r>
              <a:rPr lang="en-US" sz="1800" u="sng" dirty="0">
                <a:solidFill>
                  <a:srgbClr val="0070C0"/>
                </a:solidFill>
              </a:rPr>
              <a:t>SM</a:t>
            </a:r>
            <a:r>
              <a:rPr lang="en-US" sz="1800" dirty="0"/>
              <a:t>:</a:t>
            </a:r>
          </a:p>
          <a:p>
            <a:pPr lvl="1"/>
            <a:r>
              <a:rPr lang="en-US" sz="1200" dirty="0"/>
              <a:t>8K registers in each SM in G80</a:t>
            </a:r>
          </a:p>
          <a:p>
            <a:pPr lvl="1"/>
            <a:r>
              <a:rPr lang="en-US" sz="1200" dirty="0"/>
              <a:t>16K on Tesla</a:t>
            </a:r>
          </a:p>
          <a:p>
            <a:pPr lvl="1"/>
            <a:r>
              <a:rPr lang="en-US" sz="1200" dirty="0"/>
              <a:t>32K on Fermi</a:t>
            </a:r>
          </a:p>
          <a:p>
            <a:pPr lvl="1"/>
            <a:r>
              <a:rPr lang="en-US" sz="1200" dirty="0"/>
              <a:t>64K on Kepler and Maxwell and Pascal and Volta</a:t>
            </a:r>
          </a:p>
          <a:p>
            <a:pPr lvl="1"/>
            <a:endParaRPr lang="en-US" sz="1200" dirty="0"/>
          </a:p>
          <a:p>
            <a:pPr lvl="1"/>
            <a:endParaRPr lang="en-US" sz="1200" dirty="0"/>
          </a:p>
          <a:p>
            <a:r>
              <a:rPr lang="en-US" sz="1800" dirty="0"/>
              <a:t>Registers are </a:t>
            </a:r>
            <a:r>
              <a:rPr lang="en-US" sz="1800" u="sng" dirty="0"/>
              <a:t>dynamically partitioned</a:t>
            </a:r>
            <a:r>
              <a:rPr lang="en-US" sz="1800" dirty="0"/>
              <a:t> across all Blocks assigned to the SM</a:t>
            </a:r>
          </a:p>
          <a:p>
            <a:pPr lvl="1"/>
            <a:endParaRPr lang="en-US" sz="1200" dirty="0"/>
          </a:p>
          <a:p>
            <a:r>
              <a:rPr lang="en-US" sz="1800" dirty="0"/>
              <a:t>Once assigned to a Block, these registers are NOT accessible by threads in other Blocks</a:t>
            </a:r>
          </a:p>
          <a:p>
            <a:pPr lvl="1"/>
            <a:endParaRPr lang="en-US" sz="1200" dirty="0"/>
          </a:p>
          <a:p>
            <a:r>
              <a:rPr lang="en-US" sz="1800" dirty="0"/>
              <a:t>A thread in a Block can only access registers assigned to itself</a:t>
            </a:r>
          </a:p>
          <a:p>
            <a:pPr lvl="1"/>
            <a:r>
              <a:rPr lang="en-US" sz="1400" dirty="0" smtClean="0">
                <a:solidFill>
                  <a:srgbClr val="C00000"/>
                </a:solidFill>
              </a:rPr>
              <a:t>IMPORTANT</a:t>
            </a:r>
            <a:r>
              <a:rPr lang="en-US" sz="1400" dirty="0" smtClean="0"/>
              <a:t>: A </a:t>
            </a:r>
            <a:r>
              <a:rPr lang="en-US" sz="1400" dirty="0"/>
              <a:t>thread can have assigned by the compiler up to 255 registers</a:t>
            </a:r>
          </a:p>
        </p:txBody>
      </p:sp>
      <p:sp>
        <p:nvSpPr>
          <p:cNvPr id="207876" name="Rectangle 4"/>
          <p:cNvSpPr>
            <a:spLocks noChangeArrowheads="1"/>
          </p:cNvSpPr>
          <p:nvPr/>
        </p:nvSpPr>
        <p:spPr bwMode="auto">
          <a:xfrm>
            <a:off x="6629400" y="1468438"/>
            <a:ext cx="1066800" cy="45720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207877" name="Rectangle 5"/>
          <p:cNvSpPr>
            <a:spLocks noChangeArrowheads="1"/>
          </p:cNvSpPr>
          <p:nvPr/>
        </p:nvSpPr>
        <p:spPr bwMode="auto">
          <a:xfrm>
            <a:off x="6629400" y="1468438"/>
            <a:ext cx="1066800" cy="1143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207878" name="Rectangle 6"/>
          <p:cNvSpPr>
            <a:spLocks noChangeArrowheads="1"/>
          </p:cNvSpPr>
          <p:nvPr/>
        </p:nvSpPr>
        <p:spPr bwMode="auto">
          <a:xfrm>
            <a:off x="6629400" y="2611438"/>
            <a:ext cx="1066800" cy="114300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207879" name="Rectangle 7"/>
          <p:cNvSpPr>
            <a:spLocks noChangeArrowheads="1"/>
          </p:cNvSpPr>
          <p:nvPr/>
        </p:nvSpPr>
        <p:spPr bwMode="auto">
          <a:xfrm>
            <a:off x="6629400" y="3754438"/>
            <a:ext cx="1066800" cy="11430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07880" name="Rectangle 8"/>
          <p:cNvSpPr>
            <a:spLocks noChangeArrowheads="1"/>
          </p:cNvSpPr>
          <p:nvPr/>
        </p:nvSpPr>
        <p:spPr bwMode="auto">
          <a:xfrm>
            <a:off x="6629400" y="4897438"/>
            <a:ext cx="1066800" cy="1143000"/>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207881" name="Rectangle 9"/>
          <p:cNvSpPr>
            <a:spLocks noChangeArrowheads="1"/>
          </p:cNvSpPr>
          <p:nvPr/>
        </p:nvSpPr>
        <p:spPr bwMode="auto">
          <a:xfrm>
            <a:off x="8382000" y="1468438"/>
            <a:ext cx="1066800" cy="45720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07882" name="Rectangle 10"/>
          <p:cNvSpPr>
            <a:spLocks noChangeArrowheads="1"/>
          </p:cNvSpPr>
          <p:nvPr/>
        </p:nvSpPr>
        <p:spPr bwMode="auto">
          <a:xfrm>
            <a:off x="8382000" y="1468438"/>
            <a:ext cx="1066800" cy="1447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207883" name="Rectangle 11"/>
          <p:cNvSpPr>
            <a:spLocks noChangeArrowheads="1"/>
          </p:cNvSpPr>
          <p:nvPr/>
        </p:nvSpPr>
        <p:spPr bwMode="auto">
          <a:xfrm>
            <a:off x="8382000" y="2992438"/>
            <a:ext cx="1066800" cy="14478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07884" name="Rectangle 12"/>
          <p:cNvSpPr>
            <a:spLocks noChangeArrowheads="1"/>
          </p:cNvSpPr>
          <p:nvPr/>
        </p:nvSpPr>
        <p:spPr bwMode="auto">
          <a:xfrm>
            <a:off x="8382000" y="4516438"/>
            <a:ext cx="1066800" cy="1447800"/>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207885" name="Text Box 13"/>
          <p:cNvSpPr txBox="1">
            <a:spLocks noChangeArrowheads="1"/>
          </p:cNvSpPr>
          <p:nvPr/>
        </p:nvSpPr>
        <p:spPr bwMode="auto">
          <a:xfrm>
            <a:off x="6477000" y="1011239"/>
            <a:ext cx="1290738" cy="461665"/>
          </a:xfrm>
          <a:prstGeom prst="rect">
            <a:avLst/>
          </a:prstGeom>
          <a:noFill/>
          <a:ln w="9525">
            <a:noFill/>
            <a:miter lim="800000"/>
            <a:headEnd/>
            <a:tailEnd/>
          </a:ln>
          <a:effectLst/>
        </p:spPr>
        <p:txBody>
          <a:bodyPr wrap="none">
            <a:spAutoFit/>
          </a:bodyPr>
          <a:lstStyle/>
          <a:p>
            <a:r>
              <a:rPr lang="en-US" sz="2400" dirty="0">
                <a:latin typeface="Tahoma" panose="020B0604030504040204" pitchFamily="34" charset="0"/>
              </a:rPr>
              <a:t>4 blocks</a:t>
            </a:r>
          </a:p>
        </p:txBody>
      </p:sp>
      <p:sp>
        <p:nvSpPr>
          <p:cNvPr id="207886" name="Text Box 14"/>
          <p:cNvSpPr txBox="1">
            <a:spLocks noChangeArrowheads="1"/>
          </p:cNvSpPr>
          <p:nvPr/>
        </p:nvSpPr>
        <p:spPr bwMode="auto">
          <a:xfrm>
            <a:off x="8366125" y="990601"/>
            <a:ext cx="1290738" cy="461665"/>
          </a:xfrm>
          <a:prstGeom prst="rect">
            <a:avLst/>
          </a:prstGeom>
          <a:noFill/>
          <a:ln w="9525">
            <a:noFill/>
            <a:miter lim="800000"/>
            <a:headEnd/>
            <a:tailEnd/>
          </a:ln>
          <a:effectLst/>
        </p:spPr>
        <p:txBody>
          <a:bodyPr wrap="none">
            <a:spAutoFit/>
          </a:bodyPr>
          <a:lstStyle/>
          <a:p>
            <a:r>
              <a:rPr lang="en-US" sz="2400" dirty="0">
                <a:latin typeface="Tahoma" panose="020B0604030504040204" pitchFamily="34" charset="0"/>
              </a:rPr>
              <a:t>3 blocks</a:t>
            </a:r>
          </a:p>
        </p:txBody>
      </p:sp>
      <p:sp>
        <p:nvSpPr>
          <p:cNvPr id="207889" name="Rectangle 17"/>
          <p:cNvSpPr>
            <a:spLocks noChangeArrowheads="1"/>
          </p:cNvSpPr>
          <p:nvPr/>
        </p:nvSpPr>
        <p:spPr bwMode="auto">
          <a:xfrm>
            <a:off x="6781800" y="6172200"/>
            <a:ext cx="3132204" cy="523220"/>
          </a:xfrm>
          <a:prstGeom prst="rect">
            <a:avLst/>
          </a:prstGeom>
          <a:noFill/>
          <a:ln w="9525">
            <a:noFill/>
            <a:miter lim="800000"/>
            <a:headEnd/>
            <a:tailEnd/>
          </a:ln>
          <a:effectLst/>
        </p:spPr>
        <p:txBody>
          <a:bodyPr wrap="none">
            <a:spAutoFit/>
          </a:bodyPr>
          <a:lstStyle/>
          <a:p>
            <a:r>
              <a:rPr lang="en-US" sz="1400"/>
              <a:t>Possible per-block partitioning scenarios</a:t>
            </a:r>
            <a:br>
              <a:rPr lang="en-US" sz="1400"/>
            </a:br>
            <a:r>
              <a:rPr lang="en-US" sz="1400"/>
              <a:t>of the RF available on the SM</a:t>
            </a:r>
          </a:p>
        </p:txBody>
      </p:sp>
    </p:spTree>
    <p:extLst>
      <p:ext uri="{BB962C8B-B14F-4D97-AF65-F5344CB8AC3E}">
        <p14:creationId xmlns:p14="http://schemas.microsoft.com/office/powerpoint/2010/main" val="2155017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related: a “level of parsimony” issue</a:t>
            </a:r>
          </a:p>
        </p:txBody>
      </p:sp>
      <p:sp>
        <p:nvSpPr>
          <p:cNvPr id="3" name="Text Placeholder 2"/>
          <p:cNvSpPr>
            <a:spLocks noGrp="1"/>
          </p:cNvSpPr>
          <p:nvPr>
            <p:ph idx="1"/>
          </p:nvPr>
        </p:nvSpPr>
        <p:spPr/>
        <p:txBody>
          <a:bodyPr/>
          <a:lstStyle/>
          <a:p>
            <a:endParaRPr lang="en-US" dirty="0"/>
          </a:p>
          <a:p>
            <a:r>
              <a:rPr lang="en-US" dirty="0"/>
              <a:t>Size of a register: 4 bytes</a:t>
            </a:r>
          </a:p>
          <a:p>
            <a:endParaRPr lang="en-US" dirty="0"/>
          </a:p>
          <a:p>
            <a:r>
              <a:rPr lang="en-US" dirty="0"/>
              <a:t>Is it that if you use a </a:t>
            </a:r>
            <a:r>
              <a:rPr lang="en-US" dirty="0">
                <a:latin typeface="Consolas" panose="020B0609020204030204" pitchFamily="49" charset="0"/>
              </a:rPr>
              <a:t>char</a:t>
            </a:r>
            <a:r>
              <a:rPr lang="en-US" dirty="0"/>
              <a:t> in a kernel, then you don’t use a full register but rather ¼ of it?</a:t>
            </a:r>
          </a:p>
          <a:p>
            <a:pPr lvl="1"/>
            <a:endParaRPr lang="en-US" dirty="0"/>
          </a:p>
          <a:p>
            <a:r>
              <a:rPr lang="en-US" dirty="0"/>
              <a:t>Not really, unfortunately; i.e., there is </a:t>
            </a:r>
            <a:r>
              <a:rPr lang="en-US" dirty="0">
                <a:solidFill>
                  <a:srgbClr val="0070C0"/>
                </a:solidFill>
              </a:rPr>
              <a:t>no parsimony</a:t>
            </a:r>
            <a:r>
              <a:rPr lang="en-US" dirty="0"/>
              <a:t> in usage of a register</a:t>
            </a:r>
          </a:p>
          <a:p>
            <a:pPr lvl="1"/>
            <a:r>
              <a:rPr lang="en-US" dirty="0"/>
              <a:t>Any data type that requires less then or equal to 4 bytes eats up a register</a:t>
            </a:r>
          </a:p>
          <a:p>
            <a:pPr lvl="2"/>
            <a:r>
              <a:rPr lang="en-US" dirty="0"/>
              <a:t>One char thus eats up an entire register</a:t>
            </a:r>
          </a:p>
          <a:p>
            <a:pPr lvl="1"/>
            <a:endParaRPr lang="en-US" dirty="0"/>
          </a:p>
          <a:p>
            <a:pPr lvl="1"/>
            <a:r>
              <a:rPr lang="en-US" dirty="0"/>
              <a:t>If you use a double, it eats up two registers</a:t>
            </a:r>
          </a:p>
        </p:txBody>
      </p:sp>
      <p:sp>
        <p:nvSpPr>
          <p:cNvPr id="5" name="Slide Number Placeholder 4"/>
          <p:cNvSpPr>
            <a:spLocks noGrp="1"/>
          </p:cNvSpPr>
          <p:nvPr>
            <p:ph type="sldNum" sz="quarter" idx="12"/>
          </p:nvPr>
        </p:nvSpPr>
        <p:spPr/>
        <p:txBody>
          <a:bodyPr/>
          <a:lstStyle/>
          <a:p>
            <a:fld id="{4E725018-5697-4C52-ADE9-4C1ED354D3F1}" type="slidenum">
              <a:rPr lang="en-US" altLang="en-US" smtClean="0"/>
              <a:pPr/>
              <a:t>46</a:t>
            </a:fld>
            <a:endParaRPr lang="en-US" altLang="en-US"/>
          </a:p>
        </p:txBody>
      </p:sp>
    </p:spTree>
    <p:extLst>
      <p:ext uri="{BB962C8B-B14F-4D97-AF65-F5344CB8AC3E}">
        <p14:creationId xmlns:p14="http://schemas.microsoft.com/office/powerpoint/2010/main" val="84112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sz="3200" dirty="0"/>
              <a:t>The Concept of </a:t>
            </a:r>
            <a:r>
              <a:rPr lang="en-US" sz="3200" dirty="0">
                <a:solidFill>
                  <a:srgbClr val="FFC000"/>
                </a:solidFill>
              </a:rPr>
              <a:t>Local Memory</a:t>
            </a:r>
            <a:r>
              <a:rPr lang="en-US" sz="3200" dirty="0"/>
              <a:t/>
            </a:r>
            <a:br>
              <a:rPr lang="en-US" sz="3200" dirty="0"/>
            </a:br>
            <a:r>
              <a:rPr lang="en-US" sz="2000" dirty="0"/>
              <a:t>[“local”: misnomer]</a:t>
            </a:r>
            <a:endParaRPr 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47</a:t>
            </a:fld>
            <a:endParaRPr lang="en-US" altLang="en-US"/>
          </a:p>
        </p:txBody>
      </p:sp>
      <p:sp>
        <p:nvSpPr>
          <p:cNvPr id="297987" name="Rectangle 3"/>
          <p:cNvSpPr>
            <a:spLocks noGrp="1" noChangeArrowheads="1"/>
          </p:cNvSpPr>
          <p:nvPr>
            <p:ph type="body" idx="4294967295"/>
          </p:nvPr>
        </p:nvSpPr>
        <p:spPr>
          <a:xfrm>
            <a:off x="301519" y="1491974"/>
            <a:ext cx="6100763" cy="4648200"/>
          </a:xfrm>
        </p:spPr>
        <p:txBody>
          <a:bodyPr/>
          <a:lstStyle/>
          <a:p>
            <a:pPr marL="284163" indent="-284163"/>
            <a:endParaRPr lang="en-US" sz="2200" dirty="0"/>
          </a:p>
          <a:p>
            <a:pPr marL="284163" indent="-284163"/>
            <a:r>
              <a:rPr lang="en-US" sz="2200" dirty="0"/>
              <a:t>Local memory does not physically exist</a:t>
            </a:r>
          </a:p>
          <a:p>
            <a:pPr marL="284163" indent="-284163"/>
            <a:endParaRPr lang="en-US" sz="2200" dirty="0"/>
          </a:p>
          <a:p>
            <a:pPr marL="284163" indent="-284163"/>
            <a:r>
              <a:rPr lang="en-US" sz="2200" dirty="0"/>
              <a:t>Data stored in “local memory” is actually placed in cache or the global memory at run time or by the compiler</a:t>
            </a:r>
          </a:p>
          <a:p>
            <a:pPr marL="682625" lvl="1" indent="-333375"/>
            <a:r>
              <a:rPr lang="en-US" sz="1800" dirty="0"/>
              <a:t>If too many registers are needed for computation (“high register pressure”) the ensuing data overflow is stored in local memory</a:t>
            </a:r>
          </a:p>
          <a:p>
            <a:pPr marL="682625" lvl="1" indent="-333375"/>
            <a:r>
              <a:rPr lang="en-US" sz="1800" dirty="0"/>
              <a:t>“Local” means that it’s got local scope; i.e., it’s specific to one thread and not visible to any other thread</a:t>
            </a:r>
          </a:p>
          <a:p>
            <a:pPr marL="682625" lvl="1" indent="-333375"/>
            <a:r>
              <a:rPr lang="en-US" sz="1800" dirty="0"/>
              <a:t>Long access times for local memory unless cached</a:t>
            </a:r>
            <a:br>
              <a:rPr lang="en-US" sz="1800" dirty="0"/>
            </a:br>
            <a:endParaRPr lang="en-US" sz="1800" dirty="0"/>
          </a:p>
        </p:txBody>
      </p:sp>
      <p:grpSp>
        <p:nvGrpSpPr>
          <p:cNvPr id="297988" name="Group 4"/>
          <p:cNvGrpSpPr>
            <a:grpSpLocks/>
          </p:cNvGrpSpPr>
          <p:nvPr/>
        </p:nvGrpSpPr>
        <p:grpSpPr bwMode="auto">
          <a:xfrm>
            <a:off x="7083318" y="1176061"/>
            <a:ext cx="4541838" cy="5045075"/>
            <a:chOff x="2842" y="974"/>
            <a:chExt cx="2861" cy="3178"/>
          </a:xfrm>
        </p:grpSpPr>
        <p:sp>
          <p:nvSpPr>
            <p:cNvPr id="297989"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endParaRPr lang="en-US"/>
            </a:p>
          </p:txBody>
        </p:sp>
        <p:sp>
          <p:nvSpPr>
            <p:cNvPr id="297990"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r>
                <a:rPr lang="en-US" sz="1200" b="1">
                  <a:solidFill>
                    <a:srgbClr val="003300"/>
                  </a:solidFill>
                </a:rPr>
                <a:t>(Device) Grid</a:t>
              </a:r>
            </a:p>
          </p:txBody>
        </p:sp>
        <p:sp>
          <p:nvSpPr>
            <p:cNvPr id="297991"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r>
                <a:rPr lang="en-US" sz="1000" b="1">
                  <a:solidFill>
                    <a:srgbClr val="003300"/>
                  </a:solidFill>
                </a:rPr>
                <a:t>Constant</a:t>
              </a:r>
            </a:p>
            <a:p>
              <a:r>
                <a:rPr lang="en-US" sz="1000" b="1">
                  <a:solidFill>
                    <a:srgbClr val="003300"/>
                  </a:solidFill>
                </a:rPr>
                <a:t>Memory</a:t>
              </a:r>
              <a:endParaRPr lang="en-US" sz="1000">
                <a:solidFill>
                  <a:srgbClr val="003300"/>
                </a:solidFill>
              </a:endParaRPr>
            </a:p>
          </p:txBody>
        </p:sp>
        <p:sp>
          <p:nvSpPr>
            <p:cNvPr id="297992"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rPr>
                <a:t>Texture</a:t>
              </a:r>
            </a:p>
            <a:p>
              <a:r>
                <a:rPr lang="en-US" sz="1000" b="1">
                  <a:solidFill>
                    <a:srgbClr val="003300"/>
                  </a:solidFill>
                </a:rPr>
                <a:t>Memory</a:t>
              </a:r>
              <a:endParaRPr lang="en-US" sz="1000">
                <a:solidFill>
                  <a:srgbClr val="003300"/>
                </a:solidFill>
              </a:endParaRPr>
            </a:p>
          </p:txBody>
        </p:sp>
        <p:sp>
          <p:nvSpPr>
            <p:cNvPr id="297993"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rPr>
                <a:t>Global</a:t>
              </a:r>
            </a:p>
            <a:p>
              <a:r>
                <a:rPr lang="en-US" sz="1000" b="1">
                  <a:solidFill>
                    <a:srgbClr val="003300"/>
                  </a:solidFill>
                </a:rPr>
                <a:t>Memory</a:t>
              </a:r>
              <a:endParaRPr lang="en-US" sz="1000">
                <a:solidFill>
                  <a:srgbClr val="003300"/>
                </a:solidFill>
              </a:endParaRPr>
            </a:p>
          </p:txBody>
        </p:sp>
        <p:sp>
          <p:nvSpPr>
            <p:cNvPr id="297994"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rPr>
                <a:t>Block (0, 0)</a:t>
              </a:r>
            </a:p>
          </p:txBody>
        </p:sp>
        <p:sp>
          <p:nvSpPr>
            <p:cNvPr id="297995"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Shared Memory</a:t>
              </a:r>
              <a:endParaRPr lang="en-US" sz="1000">
                <a:solidFill>
                  <a:srgbClr val="003300"/>
                </a:solidFill>
              </a:endParaRPr>
            </a:p>
          </p:txBody>
        </p:sp>
        <p:sp>
          <p:nvSpPr>
            <p:cNvPr id="297996"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Local</a:t>
              </a:r>
            </a:p>
            <a:p>
              <a:pPr algn="ctr"/>
              <a:r>
                <a:rPr lang="en-US" sz="1000" b="1">
                  <a:solidFill>
                    <a:srgbClr val="003300"/>
                  </a:solidFill>
                </a:rPr>
                <a:t>Memory</a:t>
              </a:r>
              <a:endParaRPr lang="en-US" sz="1000">
                <a:solidFill>
                  <a:srgbClr val="003300"/>
                </a:solidFill>
              </a:endParaRPr>
            </a:p>
          </p:txBody>
        </p:sp>
        <p:sp>
          <p:nvSpPr>
            <p:cNvPr id="297997"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rPr>
                <a:t>Thread (0, 0)</a:t>
              </a:r>
              <a:endParaRPr lang="en-US" sz="1000">
                <a:solidFill>
                  <a:srgbClr val="003300"/>
                </a:solidFill>
              </a:endParaRPr>
            </a:p>
          </p:txBody>
        </p:sp>
        <p:sp>
          <p:nvSpPr>
            <p:cNvPr id="297998"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rPr>
                <a:t>Registers</a:t>
              </a:r>
              <a:endParaRPr lang="en-US" sz="1000">
                <a:solidFill>
                  <a:srgbClr val="003300"/>
                </a:solidFill>
              </a:endParaRPr>
            </a:p>
          </p:txBody>
        </p:sp>
        <p:sp>
          <p:nvSpPr>
            <p:cNvPr id="297999"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298000"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01"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02"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298003"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endParaRPr lang="en-US"/>
            </a:p>
          </p:txBody>
        </p:sp>
        <p:sp>
          <p:nvSpPr>
            <p:cNvPr id="298004"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endParaRPr lang="en-US"/>
            </a:p>
          </p:txBody>
        </p:sp>
        <p:sp>
          <p:nvSpPr>
            <p:cNvPr id="298005"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Local</a:t>
              </a:r>
            </a:p>
            <a:p>
              <a:pPr algn="ctr"/>
              <a:r>
                <a:rPr lang="en-US" sz="1000" b="1">
                  <a:solidFill>
                    <a:srgbClr val="003300"/>
                  </a:solidFill>
                </a:rPr>
                <a:t>Memory</a:t>
              </a:r>
              <a:endParaRPr lang="en-US" sz="1000">
                <a:solidFill>
                  <a:srgbClr val="003300"/>
                </a:solidFill>
              </a:endParaRPr>
            </a:p>
          </p:txBody>
        </p:sp>
        <p:sp>
          <p:nvSpPr>
            <p:cNvPr id="298006"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rPr>
                <a:t>Thread (1, 0)</a:t>
              </a:r>
              <a:endParaRPr lang="en-US" sz="1000">
                <a:solidFill>
                  <a:srgbClr val="003300"/>
                </a:solidFill>
              </a:endParaRPr>
            </a:p>
          </p:txBody>
        </p:sp>
        <p:sp>
          <p:nvSpPr>
            <p:cNvPr id="298007"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rPr>
                <a:t>Registers</a:t>
              </a:r>
              <a:endParaRPr lang="en-US" sz="1000">
                <a:solidFill>
                  <a:srgbClr val="003300"/>
                </a:solidFill>
              </a:endParaRPr>
            </a:p>
          </p:txBody>
        </p:sp>
        <p:sp>
          <p:nvSpPr>
            <p:cNvPr id="298008"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298009"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10"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11"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298012"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endParaRPr lang="en-US"/>
            </a:p>
          </p:txBody>
        </p:sp>
        <p:sp>
          <p:nvSpPr>
            <p:cNvPr id="298013"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endParaRPr lang="en-US"/>
            </a:p>
          </p:txBody>
        </p:sp>
        <p:sp>
          <p:nvSpPr>
            <p:cNvPr id="298014"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rPr>
                <a:t>Block (1, 0)</a:t>
              </a:r>
              <a:endParaRPr lang="en-US">
                <a:solidFill>
                  <a:srgbClr val="003300"/>
                </a:solidFill>
              </a:endParaRPr>
            </a:p>
          </p:txBody>
        </p:sp>
        <p:sp>
          <p:nvSpPr>
            <p:cNvPr id="298015"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Shared Memory</a:t>
              </a:r>
              <a:endParaRPr lang="en-US" sz="1000">
                <a:solidFill>
                  <a:srgbClr val="003300"/>
                </a:solidFill>
              </a:endParaRPr>
            </a:p>
          </p:txBody>
        </p:sp>
        <p:sp>
          <p:nvSpPr>
            <p:cNvPr id="298016"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Local</a:t>
              </a:r>
            </a:p>
            <a:p>
              <a:pPr algn="ctr"/>
              <a:r>
                <a:rPr lang="en-US" sz="1000" b="1">
                  <a:solidFill>
                    <a:srgbClr val="003300"/>
                  </a:solidFill>
                </a:rPr>
                <a:t>Memory</a:t>
              </a:r>
              <a:endParaRPr lang="en-US" sz="1000">
                <a:solidFill>
                  <a:srgbClr val="003300"/>
                </a:solidFill>
              </a:endParaRPr>
            </a:p>
          </p:txBody>
        </p:sp>
        <p:sp>
          <p:nvSpPr>
            <p:cNvPr id="298017"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rPr>
                <a:t>Thread (0, 0)</a:t>
              </a:r>
              <a:endParaRPr lang="en-US" sz="1000">
                <a:solidFill>
                  <a:srgbClr val="003300"/>
                </a:solidFill>
              </a:endParaRPr>
            </a:p>
          </p:txBody>
        </p:sp>
        <p:sp>
          <p:nvSpPr>
            <p:cNvPr id="298018"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rPr>
                <a:t>Registers</a:t>
              </a:r>
              <a:endParaRPr lang="en-US" sz="1000">
                <a:solidFill>
                  <a:srgbClr val="003300"/>
                </a:solidFill>
              </a:endParaRPr>
            </a:p>
          </p:txBody>
        </p:sp>
        <p:sp>
          <p:nvSpPr>
            <p:cNvPr id="298019"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298020"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21"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22"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298023"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endParaRPr lang="en-US"/>
            </a:p>
          </p:txBody>
        </p:sp>
        <p:sp>
          <p:nvSpPr>
            <p:cNvPr id="298024"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endParaRPr lang="en-US"/>
            </a:p>
          </p:txBody>
        </p:sp>
        <p:sp>
          <p:nvSpPr>
            <p:cNvPr id="298025"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rPr>
                <a:t>Local</a:t>
              </a:r>
            </a:p>
            <a:p>
              <a:pPr algn="ctr"/>
              <a:r>
                <a:rPr lang="en-US" sz="1000" b="1">
                  <a:solidFill>
                    <a:srgbClr val="003300"/>
                  </a:solidFill>
                </a:rPr>
                <a:t>Memory</a:t>
              </a:r>
              <a:endParaRPr lang="en-US" sz="1000">
                <a:solidFill>
                  <a:srgbClr val="003300"/>
                </a:solidFill>
              </a:endParaRPr>
            </a:p>
          </p:txBody>
        </p:sp>
        <p:sp>
          <p:nvSpPr>
            <p:cNvPr id="298026"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rPr>
                <a:t>Thread (1, 0)</a:t>
              </a:r>
              <a:endParaRPr lang="en-US" sz="1000">
                <a:solidFill>
                  <a:srgbClr val="003300"/>
                </a:solidFill>
              </a:endParaRPr>
            </a:p>
          </p:txBody>
        </p:sp>
        <p:sp>
          <p:nvSpPr>
            <p:cNvPr id="298027"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rPr>
                <a:t>Registers</a:t>
              </a:r>
              <a:endParaRPr lang="en-US" sz="1000">
                <a:solidFill>
                  <a:srgbClr val="003300"/>
                </a:solidFill>
              </a:endParaRPr>
            </a:p>
          </p:txBody>
        </p:sp>
        <p:sp>
          <p:nvSpPr>
            <p:cNvPr id="298028"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298029"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30"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298031"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298032"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endParaRPr lang="en-US"/>
            </a:p>
          </p:txBody>
        </p:sp>
        <p:sp>
          <p:nvSpPr>
            <p:cNvPr id="298033"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endParaRPr lang="en-US"/>
            </a:p>
          </p:txBody>
        </p:sp>
        <p:sp>
          <p:nvSpPr>
            <p:cNvPr id="298034"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r>
                <a:rPr lang="en-US" sz="1200" b="1">
                  <a:solidFill>
                    <a:srgbClr val="003300"/>
                  </a:solidFill>
                </a:rPr>
                <a:t>Host</a:t>
              </a:r>
            </a:p>
          </p:txBody>
        </p:sp>
        <p:sp>
          <p:nvSpPr>
            <p:cNvPr id="298035"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298036"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298037"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endParaRPr lang="en-US"/>
            </a:p>
          </p:txBody>
        </p:sp>
      </p:grpSp>
    </p:spTree>
    <p:extLst>
      <p:ext uri="{BB962C8B-B14F-4D97-AF65-F5344CB8AC3E}">
        <p14:creationId xmlns:p14="http://schemas.microsoft.com/office/powerpoint/2010/main" val="149095636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Caches</a:t>
            </a:r>
            <a:r>
              <a:rPr lang="en-US" dirty="0"/>
              <a:t> &amp; the </a:t>
            </a:r>
            <a:r>
              <a:rPr lang="en-US" dirty="0">
                <a:solidFill>
                  <a:srgbClr val="FFC000"/>
                </a:solidFill>
              </a:rPr>
              <a:t>Shared</a:t>
            </a:r>
            <a:r>
              <a:rPr lang="en-US" dirty="0"/>
              <a:t> Memory</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48</a:t>
            </a:fld>
            <a:endParaRPr lang="en-US" altLang="en-US" dirty="0"/>
          </a:p>
        </p:txBody>
      </p:sp>
      <p:sp>
        <p:nvSpPr>
          <p:cNvPr id="3" name="Content Placeholder 2"/>
          <p:cNvSpPr>
            <a:spLocks noGrp="1"/>
          </p:cNvSpPr>
          <p:nvPr>
            <p:ph idx="4294967295"/>
          </p:nvPr>
        </p:nvSpPr>
        <p:spPr>
          <a:xfrm>
            <a:off x="5103540" y="966438"/>
            <a:ext cx="6962079" cy="5824375"/>
          </a:xfrm>
        </p:spPr>
        <p:txBody>
          <a:bodyPr>
            <a:normAutofit lnSpcReduction="10000"/>
          </a:bodyPr>
          <a:lstStyle/>
          <a:p>
            <a:r>
              <a:rPr lang="en-US" sz="2000" dirty="0"/>
              <a:t>Fermi</a:t>
            </a:r>
          </a:p>
          <a:p>
            <a:pPr lvl="1"/>
            <a:r>
              <a:rPr lang="en-US" sz="1800" dirty="0"/>
              <a:t>Each SM: 64 KB L1 cache &amp; shared memory</a:t>
            </a:r>
          </a:p>
          <a:p>
            <a:pPr lvl="1"/>
            <a:r>
              <a:rPr lang="en-US" sz="1800" dirty="0"/>
              <a:t>All SMs tap into a common 768 KB L2 cache memory</a:t>
            </a:r>
          </a:p>
          <a:p>
            <a:endParaRPr lang="en-US" sz="2100" dirty="0"/>
          </a:p>
          <a:p>
            <a:r>
              <a:rPr lang="en-US" sz="2100" dirty="0"/>
              <a:t>Pascal:</a:t>
            </a:r>
          </a:p>
          <a:p>
            <a:pPr lvl="1"/>
            <a:r>
              <a:rPr lang="en-US" sz="1800" dirty="0"/>
              <a:t>Each SM: Unified 24 KB L1 cache</a:t>
            </a:r>
          </a:p>
          <a:p>
            <a:pPr lvl="1"/>
            <a:r>
              <a:rPr lang="en-US" sz="1800" dirty="0"/>
              <a:t>Each SM: 64 KB shared memory</a:t>
            </a:r>
          </a:p>
          <a:p>
            <a:pPr lvl="1"/>
            <a:r>
              <a:rPr lang="en-US" sz="1800" dirty="0"/>
              <a:t>All SMs tap into 4096 KB of L2 cache memory</a:t>
            </a:r>
          </a:p>
          <a:p>
            <a:endParaRPr lang="en-US" sz="2200" dirty="0"/>
          </a:p>
          <a:p>
            <a:r>
              <a:rPr lang="en-US" sz="2000" dirty="0"/>
              <a:t>Volta:</a:t>
            </a:r>
          </a:p>
          <a:p>
            <a:pPr lvl="1"/>
            <a:r>
              <a:rPr lang="en-US" sz="1800" dirty="0"/>
              <a:t>L1 cache + Shared Mem = 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p>
          <a:p>
            <a:pPr lvl="1"/>
            <a:r>
              <a:rPr lang="en-US" sz="1800" dirty="0"/>
              <a:t>All SMs tap into 6144 KB of L2 cache memory</a:t>
            </a:r>
          </a:p>
          <a:p>
            <a:endParaRPr lang="en-US" sz="2000" dirty="0"/>
          </a:p>
          <a:p>
            <a:r>
              <a:rPr lang="en-US" sz="2000" dirty="0"/>
              <a:t>IMPORTANT: Numbers reported are </a:t>
            </a:r>
            <a:r>
              <a:rPr lang="en-US" sz="2000" dirty="0">
                <a:solidFill>
                  <a:srgbClr val="0070C0"/>
                </a:solidFill>
              </a:rPr>
              <a:t>per SM</a:t>
            </a:r>
          </a:p>
        </p:txBody>
      </p:sp>
      <p:grpSp>
        <p:nvGrpSpPr>
          <p:cNvPr id="10" name="Group 9"/>
          <p:cNvGrpSpPr/>
          <p:nvPr/>
        </p:nvGrpSpPr>
        <p:grpSpPr>
          <a:xfrm>
            <a:off x="396653" y="1193235"/>
            <a:ext cx="3124200" cy="5410200"/>
            <a:chOff x="5072063" y="762000"/>
            <a:chExt cx="3614737" cy="6019800"/>
          </a:xfrm>
        </p:grpSpPr>
        <p:sp>
          <p:nvSpPr>
            <p:cNvPr id="8" name="Rectangle 7"/>
            <p:cNvSpPr/>
            <p:nvPr/>
          </p:nvSpPr>
          <p:spPr>
            <a:xfrm>
              <a:off x="5072063" y="762000"/>
              <a:ext cx="3614737"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13350" y="1219200"/>
              <a:ext cx="3337560" cy="5458460"/>
            </a:xfrm>
            <a:prstGeom prst="rect">
              <a:avLst/>
            </a:prstGeom>
          </p:spPr>
        </p:pic>
      </p:grpSp>
      <p:sp>
        <p:nvSpPr>
          <p:cNvPr id="9" name="Rectangle 8"/>
          <p:cNvSpPr/>
          <p:nvPr/>
        </p:nvSpPr>
        <p:spPr>
          <a:xfrm>
            <a:off x="1412866" y="1193235"/>
            <a:ext cx="1091774" cy="369332"/>
          </a:xfrm>
          <a:prstGeom prst="rect">
            <a:avLst/>
          </a:prstGeom>
        </p:spPr>
        <p:txBody>
          <a:bodyPr wrap="none">
            <a:spAutoFit/>
          </a:bodyPr>
          <a:lstStyle/>
          <a:p>
            <a:r>
              <a:rPr lang="en-US" b="1" dirty="0"/>
              <a:t>Fermi SM</a:t>
            </a:r>
          </a:p>
        </p:txBody>
      </p:sp>
      <p:cxnSp>
        <p:nvCxnSpPr>
          <p:cNvPr id="11" name="Straight Arrow Connector 10"/>
          <p:cNvCxnSpPr>
            <a:cxnSpLocks/>
          </p:cNvCxnSpPr>
          <p:nvPr/>
        </p:nvCxnSpPr>
        <p:spPr>
          <a:xfrm flipH="1">
            <a:off x="2653610" y="4363844"/>
            <a:ext cx="2950207" cy="1766007"/>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719180" y="5716859"/>
            <a:ext cx="2884637" cy="691314"/>
          </a:xfrm>
          <a:prstGeom prst="straightConnector1">
            <a:avLst/>
          </a:prstGeom>
          <a:ln w="25400">
            <a:solidFill>
              <a:srgbClr val="5C002E"/>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4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9175" y="1546226"/>
            <a:ext cx="4541838" cy="5045075"/>
            <a:chOff x="2842" y="974"/>
            <a:chExt cx="2861" cy="3178"/>
          </a:xfrm>
        </p:grpSpPr>
        <p:sp>
          <p:nvSpPr>
            <p:cNvPr id="37893" name="AutoShape 5"/>
            <p:cNvSpPr>
              <a:spLocks noChangeAspect="1" noChangeArrowheads="1"/>
            </p:cNvSpPr>
            <p:nvPr/>
          </p:nvSpPr>
          <p:spPr bwMode="auto">
            <a:xfrm>
              <a:off x="3362" y="974"/>
              <a:ext cx="2341" cy="3178"/>
            </a:xfrm>
            <a:prstGeom prst="rect">
              <a:avLst/>
            </a:prstGeom>
            <a:noFill/>
            <a:ln w="9525">
              <a:noFill/>
              <a:miter lim="800000"/>
              <a:headEnd/>
              <a:tailEnd/>
            </a:ln>
          </p:spPr>
          <p:txBody>
            <a:bodyPr/>
            <a:lstStyle/>
            <a:p>
              <a:endParaRPr lang="en-US"/>
            </a:p>
          </p:txBody>
        </p:sp>
        <p:sp>
          <p:nvSpPr>
            <p:cNvPr id="37894" name="Text Box 6"/>
            <p:cNvSpPr txBox="1">
              <a:spLocks noChangeArrowheads="1"/>
            </p:cNvSpPr>
            <p:nvPr/>
          </p:nvSpPr>
          <p:spPr bwMode="auto">
            <a:xfrm>
              <a:off x="3365" y="977"/>
              <a:ext cx="2335" cy="3172"/>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 Grid</a:t>
              </a:r>
            </a:p>
          </p:txBody>
        </p:sp>
        <p:sp>
          <p:nvSpPr>
            <p:cNvPr id="37895" name="Text Box 7"/>
            <p:cNvSpPr txBox="1">
              <a:spLocks noChangeArrowheads="1"/>
            </p:cNvSpPr>
            <p:nvPr/>
          </p:nvSpPr>
          <p:spPr bwMode="auto">
            <a:xfrm>
              <a:off x="3397" y="3491"/>
              <a:ext cx="2271" cy="269"/>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Constant</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896" name="Text Box 8"/>
            <p:cNvSpPr txBox="1">
              <a:spLocks noChangeArrowheads="1"/>
            </p:cNvSpPr>
            <p:nvPr/>
          </p:nvSpPr>
          <p:spPr bwMode="auto">
            <a:xfrm>
              <a:off x="3397" y="3830"/>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Texture</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897" name="Text Box 9"/>
            <p:cNvSpPr txBox="1">
              <a:spLocks noChangeArrowheads="1"/>
            </p:cNvSpPr>
            <p:nvPr/>
          </p:nvSpPr>
          <p:spPr bwMode="auto">
            <a:xfrm>
              <a:off x="3397" y="3147"/>
              <a:ext cx="2271" cy="268"/>
            </a:xfrm>
            <a:prstGeom prst="rect">
              <a:avLst/>
            </a:prstGeom>
            <a:solidFill>
              <a:srgbClr val="FF6600"/>
            </a:solidFill>
            <a:ln w="9525">
              <a:solidFill>
                <a:srgbClr val="969696"/>
              </a:solidFill>
              <a:miter lim="800000"/>
              <a:headEnd/>
              <a:tailEnd/>
            </a:ln>
          </p:spPr>
          <p:txBody>
            <a:bodyPr/>
            <a:lstStyle/>
            <a:p>
              <a:r>
                <a:rPr lang="en-US" sz="1000" b="1">
                  <a:solidFill>
                    <a:srgbClr val="003300"/>
                  </a:solidFill>
                  <a:latin typeface="Arial" pitchFamily="34" charset="0"/>
                </a:rPr>
                <a:t>Global</a:t>
              </a:r>
            </a:p>
            <a:p>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898" name="Text Box 10"/>
            <p:cNvSpPr txBox="1">
              <a:spLocks noChangeArrowheads="1"/>
            </p:cNvSpPr>
            <p:nvPr/>
          </p:nvSpPr>
          <p:spPr bwMode="auto">
            <a:xfrm>
              <a:off x="3396"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latin typeface="Arial" pitchFamily="34" charset="0"/>
                </a:rPr>
                <a:t>Block (0, 0)</a:t>
              </a:r>
            </a:p>
          </p:txBody>
        </p:sp>
        <p:sp>
          <p:nvSpPr>
            <p:cNvPr id="37899" name="Text Box 11"/>
            <p:cNvSpPr txBox="1">
              <a:spLocks noChangeArrowheads="1"/>
            </p:cNvSpPr>
            <p:nvPr/>
          </p:nvSpPr>
          <p:spPr bwMode="auto">
            <a:xfrm>
              <a:off x="3427" y="1609"/>
              <a:ext cx="1060"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Shared Memory</a:t>
              </a:r>
              <a:endParaRPr lang="en-US" sz="1000">
                <a:solidFill>
                  <a:srgbClr val="003300"/>
                </a:solidFill>
                <a:latin typeface="Arial" pitchFamily="34" charset="0"/>
              </a:endParaRPr>
            </a:p>
          </p:txBody>
        </p:sp>
        <p:sp>
          <p:nvSpPr>
            <p:cNvPr id="37900" name="Text Box 12"/>
            <p:cNvSpPr txBox="1">
              <a:spLocks noChangeArrowheads="1"/>
            </p:cNvSpPr>
            <p:nvPr/>
          </p:nvSpPr>
          <p:spPr bwMode="auto">
            <a:xfrm>
              <a:off x="3427"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901" name="Text Box 13"/>
            <p:cNvSpPr txBox="1">
              <a:spLocks noChangeArrowheads="1"/>
            </p:cNvSpPr>
            <p:nvPr/>
          </p:nvSpPr>
          <p:spPr bwMode="auto">
            <a:xfrm>
              <a:off x="3421"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(0, 0)</a:t>
              </a:r>
              <a:endParaRPr lang="en-US" sz="1000">
                <a:solidFill>
                  <a:srgbClr val="003300"/>
                </a:solidFill>
                <a:latin typeface="Arial" pitchFamily="34" charset="0"/>
              </a:endParaRPr>
            </a:p>
          </p:txBody>
        </p:sp>
        <p:sp>
          <p:nvSpPr>
            <p:cNvPr id="37902" name="Text Box 14"/>
            <p:cNvSpPr txBox="1">
              <a:spLocks noChangeArrowheads="1"/>
            </p:cNvSpPr>
            <p:nvPr/>
          </p:nvSpPr>
          <p:spPr bwMode="auto">
            <a:xfrm>
              <a:off x="3421" y="1926"/>
              <a:ext cx="392"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7903" name="Line 15"/>
            <p:cNvSpPr>
              <a:spLocks noChangeShapeType="1"/>
            </p:cNvSpPr>
            <p:nvPr/>
          </p:nvSpPr>
          <p:spPr bwMode="auto">
            <a:xfrm flipV="1">
              <a:off x="3874"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7904" name="Line 16"/>
            <p:cNvSpPr>
              <a:spLocks noChangeShapeType="1"/>
            </p:cNvSpPr>
            <p:nvPr/>
          </p:nvSpPr>
          <p:spPr bwMode="auto">
            <a:xfrm flipV="1">
              <a:off x="3617"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05" name="Line 17"/>
            <p:cNvSpPr>
              <a:spLocks noChangeShapeType="1"/>
            </p:cNvSpPr>
            <p:nvPr/>
          </p:nvSpPr>
          <p:spPr bwMode="auto">
            <a:xfrm flipV="1">
              <a:off x="3593"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06" name="Line 18"/>
            <p:cNvSpPr>
              <a:spLocks noChangeShapeType="1"/>
            </p:cNvSpPr>
            <p:nvPr/>
          </p:nvSpPr>
          <p:spPr bwMode="auto">
            <a:xfrm>
              <a:off x="3798"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7907" name="Line 19"/>
            <p:cNvSpPr>
              <a:spLocks noChangeShapeType="1"/>
            </p:cNvSpPr>
            <p:nvPr/>
          </p:nvSpPr>
          <p:spPr bwMode="auto">
            <a:xfrm>
              <a:off x="3919" y="2567"/>
              <a:ext cx="0" cy="1265"/>
            </a:xfrm>
            <a:prstGeom prst="line">
              <a:avLst/>
            </a:prstGeom>
            <a:noFill/>
            <a:ln w="25400">
              <a:solidFill>
                <a:schemeClr val="tx1"/>
              </a:solidFill>
              <a:round/>
              <a:headEnd type="triangle" w="lg" len="med"/>
              <a:tailEnd/>
            </a:ln>
          </p:spPr>
          <p:txBody>
            <a:bodyPr/>
            <a:lstStyle/>
            <a:p>
              <a:endParaRPr lang="en-US"/>
            </a:p>
          </p:txBody>
        </p:sp>
        <p:sp>
          <p:nvSpPr>
            <p:cNvPr id="37908" name="Line 20"/>
            <p:cNvSpPr>
              <a:spLocks noChangeShapeType="1"/>
            </p:cNvSpPr>
            <p:nvPr/>
          </p:nvSpPr>
          <p:spPr bwMode="auto">
            <a:xfrm>
              <a:off x="3858" y="2567"/>
              <a:ext cx="1" cy="921"/>
            </a:xfrm>
            <a:prstGeom prst="line">
              <a:avLst/>
            </a:prstGeom>
            <a:noFill/>
            <a:ln w="25400">
              <a:solidFill>
                <a:schemeClr val="tx1"/>
              </a:solidFill>
              <a:round/>
              <a:headEnd type="triangle" w="lg" len="med"/>
              <a:tailEnd/>
            </a:ln>
          </p:spPr>
          <p:txBody>
            <a:bodyPr/>
            <a:lstStyle/>
            <a:p>
              <a:endParaRPr lang="en-US"/>
            </a:p>
          </p:txBody>
        </p:sp>
        <p:sp>
          <p:nvSpPr>
            <p:cNvPr id="37909" name="Text Box 21"/>
            <p:cNvSpPr txBox="1">
              <a:spLocks noChangeArrowheads="1"/>
            </p:cNvSpPr>
            <p:nvPr/>
          </p:nvSpPr>
          <p:spPr bwMode="auto">
            <a:xfrm>
              <a:off x="3975" y="2709"/>
              <a:ext cx="333"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910" name="Text Box 22"/>
            <p:cNvSpPr txBox="1">
              <a:spLocks noChangeArrowheads="1"/>
            </p:cNvSpPr>
            <p:nvPr/>
          </p:nvSpPr>
          <p:spPr bwMode="auto">
            <a:xfrm>
              <a:off x="3970"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(1, 0)</a:t>
              </a:r>
              <a:endParaRPr lang="en-US" sz="1000">
                <a:solidFill>
                  <a:srgbClr val="003300"/>
                </a:solidFill>
                <a:latin typeface="Arial" pitchFamily="34" charset="0"/>
              </a:endParaRPr>
            </a:p>
          </p:txBody>
        </p:sp>
        <p:sp>
          <p:nvSpPr>
            <p:cNvPr id="37911" name="Text Box 23"/>
            <p:cNvSpPr txBox="1">
              <a:spLocks noChangeArrowheads="1"/>
            </p:cNvSpPr>
            <p:nvPr/>
          </p:nvSpPr>
          <p:spPr bwMode="auto">
            <a:xfrm>
              <a:off x="3970"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7912" name="Line 24"/>
            <p:cNvSpPr>
              <a:spLocks noChangeShapeType="1"/>
            </p:cNvSpPr>
            <p:nvPr/>
          </p:nvSpPr>
          <p:spPr bwMode="auto">
            <a:xfrm flipV="1">
              <a:off x="4422"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7913" name="Line 25"/>
            <p:cNvSpPr>
              <a:spLocks noChangeShapeType="1"/>
            </p:cNvSpPr>
            <p:nvPr/>
          </p:nvSpPr>
          <p:spPr bwMode="auto">
            <a:xfrm flipV="1">
              <a:off x="4166"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14" name="Line 26"/>
            <p:cNvSpPr>
              <a:spLocks noChangeShapeType="1"/>
            </p:cNvSpPr>
            <p:nvPr/>
          </p:nvSpPr>
          <p:spPr bwMode="auto">
            <a:xfrm flipV="1">
              <a:off x="4141"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15" name="Line 27"/>
            <p:cNvSpPr>
              <a:spLocks noChangeShapeType="1"/>
            </p:cNvSpPr>
            <p:nvPr/>
          </p:nvSpPr>
          <p:spPr bwMode="auto">
            <a:xfrm>
              <a:off x="4347"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7916" name="Line 28"/>
            <p:cNvSpPr>
              <a:spLocks noChangeShapeType="1"/>
            </p:cNvSpPr>
            <p:nvPr/>
          </p:nvSpPr>
          <p:spPr bwMode="auto">
            <a:xfrm>
              <a:off x="4467" y="2567"/>
              <a:ext cx="0" cy="1265"/>
            </a:xfrm>
            <a:prstGeom prst="line">
              <a:avLst/>
            </a:prstGeom>
            <a:noFill/>
            <a:ln w="25400">
              <a:solidFill>
                <a:schemeClr val="tx1"/>
              </a:solidFill>
              <a:round/>
              <a:headEnd type="triangle" w="lg" len="med"/>
              <a:tailEnd/>
            </a:ln>
          </p:spPr>
          <p:txBody>
            <a:bodyPr/>
            <a:lstStyle/>
            <a:p>
              <a:endParaRPr lang="en-US"/>
            </a:p>
          </p:txBody>
        </p:sp>
        <p:sp>
          <p:nvSpPr>
            <p:cNvPr id="37917" name="Line 29"/>
            <p:cNvSpPr>
              <a:spLocks noChangeShapeType="1"/>
            </p:cNvSpPr>
            <p:nvPr/>
          </p:nvSpPr>
          <p:spPr bwMode="auto">
            <a:xfrm>
              <a:off x="4406" y="2567"/>
              <a:ext cx="1" cy="921"/>
            </a:xfrm>
            <a:prstGeom prst="line">
              <a:avLst/>
            </a:prstGeom>
            <a:noFill/>
            <a:ln w="25400">
              <a:solidFill>
                <a:schemeClr val="tx1"/>
              </a:solidFill>
              <a:round/>
              <a:headEnd type="triangle" w="lg" len="med"/>
              <a:tailEnd/>
            </a:ln>
          </p:spPr>
          <p:txBody>
            <a:bodyPr/>
            <a:lstStyle/>
            <a:p>
              <a:endParaRPr lang="en-US"/>
            </a:p>
          </p:txBody>
        </p:sp>
        <p:sp>
          <p:nvSpPr>
            <p:cNvPr id="37918" name="Text Box 30"/>
            <p:cNvSpPr txBox="1">
              <a:spLocks noChangeArrowheads="1"/>
            </p:cNvSpPr>
            <p:nvPr/>
          </p:nvSpPr>
          <p:spPr bwMode="auto">
            <a:xfrm>
              <a:off x="4553" y="1288"/>
              <a:ext cx="1116" cy="1797"/>
            </a:xfrm>
            <a:prstGeom prst="rect">
              <a:avLst/>
            </a:prstGeom>
            <a:solidFill>
              <a:srgbClr val="92D050"/>
            </a:solidFill>
            <a:ln w="9525">
              <a:solidFill>
                <a:srgbClr val="969696"/>
              </a:solidFill>
              <a:miter lim="800000"/>
              <a:headEnd/>
              <a:tailEnd/>
            </a:ln>
          </p:spPr>
          <p:txBody>
            <a:bodyPr/>
            <a:lstStyle/>
            <a:p>
              <a:r>
                <a:rPr lang="en-US" sz="1200" b="1">
                  <a:solidFill>
                    <a:srgbClr val="003300"/>
                  </a:solidFill>
                  <a:latin typeface="Arial" pitchFamily="34" charset="0"/>
                </a:rPr>
                <a:t>Block (1, 0)</a:t>
              </a:r>
              <a:endParaRPr lang="en-US">
                <a:solidFill>
                  <a:srgbClr val="003300"/>
                </a:solidFill>
                <a:latin typeface="Arial" pitchFamily="34" charset="0"/>
              </a:endParaRPr>
            </a:p>
          </p:txBody>
        </p:sp>
        <p:sp>
          <p:nvSpPr>
            <p:cNvPr id="37919" name="Text Box 31"/>
            <p:cNvSpPr txBox="1">
              <a:spLocks noChangeArrowheads="1"/>
            </p:cNvSpPr>
            <p:nvPr/>
          </p:nvSpPr>
          <p:spPr bwMode="auto">
            <a:xfrm>
              <a:off x="4583" y="1609"/>
              <a:ext cx="1061" cy="220"/>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Shared Memory</a:t>
              </a:r>
              <a:endParaRPr lang="en-US" sz="1000">
                <a:solidFill>
                  <a:srgbClr val="003300"/>
                </a:solidFill>
                <a:latin typeface="Arial" pitchFamily="34" charset="0"/>
              </a:endParaRPr>
            </a:p>
          </p:txBody>
        </p:sp>
        <p:sp>
          <p:nvSpPr>
            <p:cNvPr id="37920" name="Text Box 32"/>
            <p:cNvSpPr txBox="1">
              <a:spLocks noChangeArrowheads="1"/>
            </p:cNvSpPr>
            <p:nvPr/>
          </p:nvSpPr>
          <p:spPr bwMode="auto">
            <a:xfrm>
              <a:off x="4583"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921" name="Text Box 33"/>
            <p:cNvSpPr txBox="1">
              <a:spLocks noChangeArrowheads="1"/>
            </p:cNvSpPr>
            <p:nvPr/>
          </p:nvSpPr>
          <p:spPr bwMode="auto">
            <a:xfrm>
              <a:off x="4578"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(0, 0)</a:t>
              </a:r>
              <a:endParaRPr lang="en-US" sz="1000">
                <a:solidFill>
                  <a:srgbClr val="003300"/>
                </a:solidFill>
                <a:latin typeface="Arial" pitchFamily="34" charset="0"/>
              </a:endParaRPr>
            </a:p>
          </p:txBody>
        </p:sp>
        <p:sp>
          <p:nvSpPr>
            <p:cNvPr id="37922" name="Text Box 34"/>
            <p:cNvSpPr txBox="1">
              <a:spLocks noChangeArrowheads="1"/>
            </p:cNvSpPr>
            <p:nvPr/>
          </p:nvSpPr>
          <p:spPr bwMode="auto">
            <a:xfrm>
              <a:off x="4578"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7923" name="Line 35"/>
            <p:cNvSpPr>
              <a:spLocks noChangeShapeType="1"/>
            </p:cNvSpPr>
            <p:nvPr/>
          </p:nvSpPr>
          <p:spPr bwMode="auto">
            <a:xfrm flipV="1">
              <a:off x="5030"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7924" name="Line 36"/>
            <p:cNvSpPr>
              <a:spLocks noChangeShapeType="1"/>
            </p:cNvSpPr>
            <p:nvPr/>
          </p:nvSpPr>
          <p:spPr bwMode="auto">
            <a:xfrm flipV="1">
              <a:off x="4774"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25" name="Line 37"/>
            <p:cNvSpPr>
              <a:spLocks noChangeShapeType="1"/>
            </p:cNvSpPr>
            <p:nvPr/>
          </p:nvSpPr>
          <p:spPr bwMode="auto">
            <a:xfrm flipV="1">
              <a:off x="4749"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26" name="Line 38"/>
            <p:cNvSpPr>
              <a:spLocks noChangeShapeType="1"/>
            </p:cNvSpPr>
            <p:nvPr/>
          </p:nvSpPr>
          <p:spPr bwMode="auto">
            <a:xfrm>
              <a:off x="4955"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7927" name="Line 39"/>
            <p:cNvSpPr>
              <a:spLocks noChangeShapeType="1"/>
            </p:cNvSpPr>
            <p:nvPr/>
          </p:nvSpPr>
          <p:spPr bwMode="auto">
            <a:xfrm>
              <a:off x="5075" y="2567"/>
              <a:ext cx="0" cy="1265"/>
            </a:xfrm>
            <a:prstGeom prst="line">
              <a:avLst/>
            </a:prstGeom>
            <a:noFill/>
            <a:ln w="25400">
              <a:solidFill>
                <a:schemeClr val="tx1"/>
              </a:solidFill>
              <a:round/>
              <a:headEnd type="triangle" w="lg" len="med"/>
              <a:tailEnd/>
            </a:ln>
          </p:spPr>
          <p:txBody>
            <a:bodyPr/>
            <a:lstStyle/>
            <a:p>
              <a:endParaRPr lang="en-US"/>
            </a:p>
          </p:txBody>
        </p:sp>
        <p:sp>
          <p:nvSpPr>
            <p:cNvPr id="37928" name="Line 40"/>
            <p:cNvSpPr>
              <a:spLocks noChangeShapeType="1"/>
            </p:cNvSpPr>
            <p:nvPr/>
          </p:nvSpPr>
          <p:spPr bwMode="auto">
            <a:xfrm>
              <a:off x="5014" y="2567"/>
              <a:ext cx="1" cy="921"/>
            </a:xfrm>
            <a:prstGeom prst="line">
              <a:avLst/>
            </a:prstGeom>
            <a:noFill/>
            <a:ln w="25400">
              <a:solidFill>
                <a:schemeClr val="tx1"/>
              </a:solidFill>
              <a:round/>
              <a:headEnd type="triangle" w="lg" len="med"/>
              <a:tailEnd/>
            </a:ln>
          </p:spPr>
          <p:txBody>
            <a:bodyPr/>
            <a:lstStyle/>
            <a:p>
              <a:endParaRPr lang="en-US"/>
            </a:p>
          </p:txBody>
        </p:sp>
        <p:sp>
          <p:nvSpPr>
            <p:cNvPr id="37929" name="Text Box 41"/>
            <p:cNvSpPr txBox="1">
              <a:spLocks noChangeArrowheads="1"/>
            </p:cNvSpPr>
            <p:nvPr/>
          </p:nvSpPr>
          <p:spPr bwMode="auto">
            <a:xfrm>
              <a:off x="5132" y="2709"/>
              <a:ext cx="332" cy="345"/>
            </a:xfrm>
            <a:prstGeom prst="rect">
              <a:avLst/>
            </a:prstGeom>
            <a:solidFill>
              <a:srgbClr val="FF6600"/>
            </a:solidFill>
            <a:ln w="9525">
              <a:solidFill>
                <a:srgbClr val="969696"/>
              </a:solidFill>
              <a:miter lim="800000"/>
              <a:headEnd/>
              <a:tailEnd/>
            </a:ln>
          </p:spPr>
          <p:txBody>
            <a:bodyPr lIns="0" tIns="91440" rIns="0" bIns="0"/>
            <a:lstStyle/>
            <a:p>
              <a:pPr algn="ctr"/>
              <a:r>
                <a:rPr lang="en-US" sz="1000" b="1">
                  <a:solidFill>
                    <a:srgbClr val="003300"/>
                  </a:solidFill>
                  <a:latin typeface="Arial" pitchFamily="34" charset="0"/>
                </a:rPr>
                <a:t>Local</a:t>
              </a:r>
            </a:p>
            <a:p>
              <a:pPr algn="ctr"/>
              <a:r>
                <a:rPr lang="en-US" sz="1000" b="1">
                  <a:solidFill>
                    <a:srgbClr val="003300"/>
                  </a:solidFill>
                  <a:latin typeface="Arial" pitchFamily="34" charset="0"/>
                </a:rPr>
                <a:t>Memory</a:t>
              </a:r>
              <a:endParaRPr lang="en-US" sz="1000">
                <a:solidFill>
                  <a:srgbClr val="003300"/>
                </a:solidFill>
                <a:latin typeface="Arial" pitchFamily="34" charset="0"/>
              </a:endParaRPr>
            </a:p>
          </p:txBody>
        </p:sp>
        <p:sp>
          <p:nvSpPr>
            <p:cNvPr id="37930" name="Text Box 42"/>
            <p:cNvSpPr txBox="1">
              <a:spLocks noChangeArrowheads="1"/>
            </p:cNvSpPr>
            <p:nvPr/>
          </p:nvSpPr>
          <p:spPr bwMode="auto">
            <a:xfrm>
              <a:off x="5127" y="2257"/>
              <a:ext cx="517" cy="307"/>
            </a:xfrm>
            <a:prstGeom prst="rect">
              <a:avLst/>
            </a:prstGeom>
            <a:solidFill>
              <a:srgbClr val="99FF66"/>
            </a:solidFill>
            <a:ln w="9525">
              <a:solidFill>
                <a:srgbClr val="969696"/>
              </a:solidFill>
              <a:miter lim="800000"/>
              <a:headEnd/>
              <a:tailEnd/>
            </a:ln>
          </p:spPr>
          <p:txBody>
            <a:bodyPr lIns="0" tIns="146304" rIns="0" bIns="0"/>
            <a:lstStyle/>
            <a:p>
              <a:pPr algn="ctr"/>
              <a:r>
                <a:rPr lang="en-US" sz="1000" b="1">
                  <a:solidFill>
                    <a:srgbClr val="003300"/>
                  </a:solidFill>
                  <a:latin typeface="Arial" pitchFamily="34" charset="0"/>
                </a:rPr>
                <a:t>Thread (1, 0)</a:t>
              </a:r>
              <a:endParaRPr lang="en-US" sz="1000">
                <a:solidFill>
                  <a:srgbClr val="003300"/>
                </a:solidFill>
                <a:latin typeface="Arial" pitchFamily="34" charset="0"/>
              </a:endParaRPr>
            </a:p>
          </p:txBody>
        </p:sp>
        <p:sp>
          <p:nvSpPr>
            <p:cNvPr id="37931" name="Text Box 43"/>
            <p:cNvSpPr txBox="1">
              <a:spLocks noChangeArrowheads="1"/>
            </p:cNvSpPr>
            <p:nvPr/>
          </p:nvSpPr>
          <p:spPr bwMode="auto">
            <a:xfrm>
              <a:off x="5127" y="1926"/>
              <a:ext cx="391" cy="188"/>
            </a:xfrm>
            <a:prstGeom prst="rect">
              <a:avLst/>
            </a:prstGeom>
            <a:solidFill>
              <a:srgbClr val="FF6600"/>
            </a:solidFill>
            <a:ln w="9525">
              <a:solidFill>
                <a:srgbClr val="969696"/>
              </a:solidFill>
              <a:miter lim="800000"/>
              <a:headEnd/>
              <a:tailEnd/>
            </a:ln>
          </p:spPr>
          <p:txBody>
            <a:bodyPr lIns="0" tIns="0" rIns="0" bIns="0"/>
            <a:lstStyle/>
            <a:p>
              <a:pPr algn="ctr"/>
              <a:r>
                <a:rPr lang="en-US" sz="1000" b="1">
                  <a:solidFill>
                    <a:srgbClr val="003300"/>
                  </a:solidFill>
                  <a:latin typeface="Arial" pitchFamily="34" charset="0"/>
                </a:rPr>
                <a:t>Registers</a:t>
              </a:r>
              <a:endParaRPr lang="en-US" sz="1000">
                <a:solidFill>
                  <a:srgbClr val="003300"/>
                </a:solidFill>
                <a:latin typeface="Arial" pitchFamily="34" charset="0"/>
              </a:endParaRPr>
            </a:p>
          </p:txBody>
        </p:sp>
        <p:sp>
          <p:nvSpPr>
            <p:cNvPr id="37932" name="Line 44"/>
            <p:cNvSpPr>
              <a:spLocks noChangeShapeType="1"/>
            </p:cNvSpPr>
            <p:nvPr/>
          </p:nvSpPr>
          <p:spPr bwMode="auto">
            <a:xfrm flipV="1">
              <a:off x="5579" y="1830"/>
              <a:ext cx="2" cy="421"/>
            </a:xfrm>
            <a:prstGeom prst="line">
              <a:avLst/>
            </a:prstGeom>
            <a:noFill/>
            <a:ln w="25400">
              <a:solidFill>
                <a:schemeClr val="tx1"/>
              </a:solidFill>
              <a:round/>
              <a:headEnd type="triangle" w="lg" len="med"/>
              <a:tailEnd type="triangle" w="lg" len="med"/>
            </a:ln>
          </p:spPr>
          <p:txBody>
            <a:bodyPr/>
            <a:lstStyle/>
            <a:p>
              <a:endParaRPr lang="en-US"/>
            </a:p>
          </p:txBody>
        </p:sp>
        <p:sp>
          <p:nvSpPr>
            <p:cNvPr id="37933" name="Line 45"/>
            <p:cNvSpPr>
              <a:spLocks noChangeShapeType="1"/>
            </p:cNvSpPr>
            <p:nvPr/>
          </p:nvSpPr>
          <p:spPr bwMode="auto">
            <a:xfrm flipV="1">
              <a:off x="5322" y="2111"/>
              <a:ext cx="0"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34" name="Line 46"/>
            <p:cNvSpPr>
              <a:spLocks noChangeShapeType="1"/>
            </p:cNvSpPr>
            <p:nvPr/>
          </p:nvSpPr>
          <p:spPr bwMode="auto">
            <a:xfrm flipV="1">
              <a:off x="5298" y="2567"/>
              <a:ext cx="1" cy="140"/>
            </a:xfrm>
            <a:prstGeom prst="line">
              <a:avLst/>
            </a:prstGeom>
            <a:noFill/>
            <a:ln w="25400">
              <a:solidFill>
                <a:schemeClr val="tx1"/>
              </a:solidFill>
              <a:round/>
              <a:headEnd type="triangle" w="lg" len="med"/>
              <a:tailEnd type="triangle" w="lg" len="med"/>
            </a:ln>
          </p:spPr>
          <p:txBody>
            <a:bodyPr/>
            <a:lstStyle/>
            <a:p>
              <a:endParaRPr lang="en-US"/>
            </a:p>
          </p:txBody>
        </p:sp>
        <p:sp>
          <p:nvSpPr>
            <p:cNvPr id="37935" name="Line 47"/>
            <p:cNvSpPr>
              <a:spLocks noChangeShapeType="1"/>
            </p:cNvSpPr>
            <p:nvPr/>
          </p:nvSpPr>
          <p:spPr bwMode="auto">
            <a:xfrm>
              <a:off x="5504" y="2567"/>
              <a:ext cx="0" cy="577"/>
            </a:xfrm>
            <a:prstGeom prst="line">
              <a:avLst/>
            </a:prstGeom>
            <a:noFill/>
            <a:ln w="25400">
              <a:solidFill>
                <a:schemeClr val="tx1"/>
              </a:solidFill>
              <a:round/>
              <a:headEnd type="triangle" w="lg" len="med"/>
              <a:tailEnd type="triangle" w="lg" len="med"/>
            </a:ln>
          </p:spPr>
          <p:txBody>
            <a:bodyPr/>
            <a:lstStyle/>
            <a:p>
              <a:endParaRPr lang="en-US"/>
            </a:p>
          </p:txBody>
        </p:sp>
        <p:sp>
          <p:nvSpPr>
            <p:cNvPr id="37936" name="Line 48"/>
            <p:cNvSpPr>
              <a:spLocks noChangeShapeType="1"/>
            </p:cNvSpPr>
            <p:nvPr/>
          </p:nvSpPr>
          <p:spPr bwMode="auto">
            <a:xfrm>
              <a:off x="5624" y="2567"/>
              <a:ext cx="0" cy="1265"/>
            </a:xfrm>
            <a:prstGeom prst="line">
              <a:avLst/>
            </a:prstGeom>
            <a:noFill/>
            <a:ln w="25400">
              <a:solidFill>
                <a:schemeClr val="tx1"/>
              </a:solidFill>
              <a:round/>
              <a:headEnd type="triangle" w="lg" len="med"/>
              <a:tailEnd/>
            </a:ln>
          </p:spPr>
          <p:txBody>
            <a:bodyPr/>
            <a:lstStyle/>
            <a:p>
              <a:endParaRPr lang="en-US"/>
            </a:p>
          </p:txBody>
        </p:sp>
        <p:sp>
          <p:nvSpPr>
            <p:cNvPr id="37937" name="Line 49"/>
            <p:cNvSpPr>
              <a:spLocks noChangeShapeType="1"/>
            </p:cNvSpPr>
            <p:nvPr/>
          </p:nvSpPr>
          <p:spPr bwMode="auto">
            <a:xfrm>
              <a:off x="5563" y="2567"/>
              <a:ext cx="1" cy="921"/>
            </a:xfrm>
            <a:prstGeom prst="line">
              <a:avLst/>
            </a:prstGeom>
            <a:noFill/>
            <a:ln w="25400">
              <a:solidFill>
                <a:schemeClr val="tx1"/>
              </a:solidFill>
              <a:round/>
              <a:headEnd type="triangle" w="lg" len="med"/>
              <a:tailEnd/>
            </a:ln>
          </p:spPr>
          <p:txBody>
            <a:bodyPr/>
            <a:lstStyle/>
            <a:p>
              <a:endParaRPr lang="en-US"/>
            </a:p>
          </p:txBody>
        </p:sp>
        <p:sp>
          <p:nvSpPr>
            <p:cNvPr id="37938" name="Text Box 50"/>
            <p:cNvSpPr txBox="1">
              <a:spLocks noChangeArrowheads="1"/>
            </p:cNvSpPr>
            <p:nvPr/>
          </p:nvSpPr>
          <p:spPr bwMode="auto">
            <a:xfrm>
              <a:off x="2842" y="3144"/>
              <a:ext cx="355" cy="1008"/>
            </a:xfrm>
            <a:prstGeom prst="rect">
              <a:avLst/>
            </a:prstGeom>
            <a:solidFill>
              <a:srgbClr val="99CCFF"/>
            </a:solidFill>
            <a:ln w="9525">
              <a:solidFill>
                <a:srgbClr val="969696"/>
              </a:solidFill>
              <a:miter lim="800000"/>
              <a:headEnd/>
              <a:tailEnd/>
            </a:ln>
          </p:spPr>
          <p:txBody>
            <a:bodyPr/>
            <a:lstStyle/>
            <a:p>
              <a:endParaRPr lang="en-US" sz="1200" b="1">
                <a:solidFill>
                  <a:srgbClr val="003300"/>
                </a:solidFill>
                <a:latin typeface="Arial" pitchFamily="34" charset="0"/>
              </a:endParaRPr>
            </a:p>
            <a:p>
              <a:endParaRPr lang="en-US" sz="1200" b="1">
                <a:solidFill>
                  <a:srgbClr val="003300"/>
                </a:solidFill>
                <a:latin typeface="Arial" pitchFamily="34" charset="0"/>
              </a:endParaRPr>
            </a:p>
            <a:p>
              <a:endParaRPr lang="en-US" sz="1200" b="1">
                <a:solidFill>
                  <a:srgbClr val="003300"/>
                </a:solidFill>
                <a:latin typeface="Arial" pitchFamily="34" charset="0"/>
              </a:endParaRPr>
            </a:p>
            <a:p>
              <a:r>
                <a:rPr lang="en-US" sz="1200" b="1">
                  <a:solidFill>
                    <a:srgbClr val="003300"/>
                  </a:solidFill>
                  <a:latin typeface="Arial" pitchFamily="34" charset="0"/>
                </a:rPr>
                <a:t>Host</a:t>
              </a:r>
            </a:p>
          </p:txBody>
        </p:sp>
        <p:sp>
          <p:nvSpPr>
            <p:cNvPr id="37939" name="Line 51"/>
            <p:cNvSpPr>
              <a:spLocks noChangeShapeType="1"/>
            </p:cNvSpPr>
            <p:nvPr/>
          </p:nvSpPr>
          <p:spPr bwMode="auto">
            <a:xfrm flipV="1">
              <a:off x="3197" y="327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37940" name="Line 52"/>
            <p:cNvSpPr>
              <a:spLocks noChangeShapeType="1"/>
            </p:cNvSpPr>
            <p:nvPr/>
          </p:nvSpPr>
          <p:spPr bwMode="auto">
            <a:xfrm flipV="1">
              <a:off x="3197" y="3618"/>
              <a:ext cx="199" cy="0"/>
            </a:xfrm>
            <a:prstGeom prst="line">
              <a:avLst/>
            </a:prstGeom>
            <a:noFill/>
            <a:ln w="25400">
              <a:solidFill>
                <a:schemeClr val="tx1"/>
              </a:solidFill>
              <a:round/>
              <a:headEnd type="triangle" w="lg" len="med"/>
              <a:tailEnd type="triangle" w="lg" len="med"/>
            </a:ln>
          </p:spPr>
          <p:txBody>
            <a:bodyPr/>
            <a:lstStyle/>
            <a:p>
              <a:endParaRPr lang="en-US"/>
            </a:p>
          </p:txBody>
        </p:sp>
        <p:sp>
          <p:nvSpPr>
            <p:cNvPr id="37941" name="Line 53"/>
            <p:cNvSpPr>
              <a:spLocks noChangeShapeType="1"/>
            </p:cNvSpPr>
            <p:nvPr/>
          </p:nvSpPr>
          <p:spPr bwMode="auto">
            <a:xfrm flipV="1">
              <a:off x="3197" y="3958"/>
              <a:ext cx="199" cy="0"/>
            </a:xfrm>
            <a:prstGeom prst="line">
              <a:avLst/>
            </a:prstGeom>
            <a:noFill/>
            <a:ln w="25400">
              <a:solidFill>
                <a:schemeClr val="tx1"/>
              </a:solidFill>
              <a:round/>
              <a:headEnd type="triangle" w="lg" len="med"/>
              <a:tailEnd type="triangle" w="lg" len="med"/>
            </a:ln>
          </p:spPr>
          <p:txBody>
            <a:bodyPr/>
            <a:lstStyle/>
            <a:p>
              <a:endParaRPr lang="en-US"/>
            </a:p>
          </p:txBody>
        </p:sp>
      </p:grpSp>
      <p:sp>
        <p:nvSpPr>
          <p:cNvPr id="37891" name="Rectangle 3"/>
          <p:cNvSpPr>
            <a:spLocks noGrp="1" noChangeArrowheads="1"/>
          </p:cNvSpPr>
          <p:nvPr>
            <p:ph type="body" idx="4294967295"/>
          </p:nvPr>
        </p:nvSpPr>
        <p:spPr>
          <a:xfrm>
            <a:off x="364272" y="1524000"/>
            <a:ext cx="5416552" cy="4445002"/>
          </a:xfrm>
        </p:spPr>
        <p:txBody>
          <a:bodyPr/>
          <a:lstStyle/>
          <a:p>
            <a:pPr>
              <a:lnSpc>
                <a:spcPct val="90000"/>
              </a:lnSpc>
            </a:pPr>
            <a:r>
              <a:rPr lang="en-US" sz="2000" dirty="0"/>
              <a:t>Global memory</a:t>
            </a:r>
          </a:p>
          <a:p>
            <a:pPr lvl="1">
              <a:lnSpc>
                <a:spcPct val="90000"/>
              </a:lnSpc>
            </a:pPr>
            <a:r>
              <a:rPr lang="en-US" sz="1800" dirty="0"/>
              <a:t>Main means of communicating R/W Data between </a:t>
            </a:r>
            <a:r>
              <a:rPr lang="en-US" sz="1800" dirty="0">
                <a:solidFill>
                  <a:schemeClr val="accent2"/>
                </a:solidFill>
              </a:rPr>
              <a:t>host </a:t>
            </a:r>
            <a:r>
              <a:rPr lang="en-US" sz="1800" dirty="0"/>
              <a:t>and </a:t>
            </a:r>
            <a:r>
              <a:rPr lang="en-US" sz="1800" dirty="0">
                <a:solidFill>
                  <a:schemeClr val="accent2"/>
                </a:solidFill>
              </a:rPr>
              <a:t>device</a:t>
            </a:r>
          </a:p>
          <a:p>
            <a:pPr lvl="1">
              <a:lnSpc>
                <a:spcPct val="90000"/>
              </a:lnSpc>
            </a:pPr>
            <a:r>
              <a:rPr lang="en-US" sz="1800" dirty="0"/>
              <a:t>Contents visible to all threads</a:t>
            </a:r>
          </a:p>
          <a:p>
            <a:pPr>
              <a:lnSpc>
                <a:spcPct val="90000"/>
              </a:lnSpc>
            </a:pPr>
            <a:endParaRPr lang="en-US" sz="2000" dirty="0"/>
          </a:p>
          <a:p>
            <a:pPr>
              <a:lnSpc>
                <a:spcPct val="90000"/>
              </a:lnSpc>
            </a:pPr>
            <a:r>
              <a:rPr lang="en-US" sz="2000" dirty="0"/>
              <a:t>Texture and Constant Memories</a:t>
            </a:r>
          </a:p>
          <a:p>
            <a:pPr lvl="1">
              <a:lnSpc>
                <a:spcPct val="90000"/>
              </a:lnSpc>
            </a:pPr>
            <a:r>
              <a:rPr lang="en-US" sz="1800" dirty="0"/>
              <a:t>Constants initialized by host </a:t>
            </a:r>
          </a:p>
          <a:p>
            <a:pPr lvl="1">
              <a:lnSpc>
                <a:spcPct val="90000"/>
              </a:lnSpc>
            </a:pPr>
            <a:r>
              <a:rPr lang="en-US" sz="1800" dirty="0"/>
              <a:t>Contents visible to all threads</a:t>
            </a:r>
          </a:p>
          <a:p>
            <a:pPr lvl="1">
              <a:lnSpc>
                <a:spcPct val="90000"/>
              </a:lnSpc>
            </a:pPr>
            <a:endParaRPr lang="en-US" sz="1800" dirty="0"/>
          </a:p>
          <a:p>
            <a:endParaRPr lang="en-US" sz="2200" dirty="0"/>
          </a:p>
          <a:p>
            <a:r>
              <a:rPr lang="en-US" sz="2200" dirty="0"/>
              <a:t>Global, texture and constant memories are accessible by host</a:t>
            </a:r>
          </a:p>
          <a:p>
            <a:pPr lvl="1"/>
            <a:r>
              <a:rPr lang="en-US" sz="1800" dirty="0"/>
              <a:t>Done at high latency, low bandwidth</a:t>
            </a:r>
          </a:p>
        </p:txBody>
      </p:sp>
      <p:sp>
        <p:nvSpPr>
          <p:cNvPr id="37943" name="Line 55"/>
          <p:cNvSpPr>
            <a:spLocks noChangeShapeType="1"/>
          </p:cNvSpPr>
          <p:nvPr/>
        </p:nvSpPr>
        <p:spPr bwMode="auto">
          <a:xfrm>
            <a:off x="2899317" y="3516362"/>
            <a:ext cx="4088859" cy="2078184"/>
          </a:xfrm>
          <a:prstGeom prst="line">
            <a:avLst/>
          </a:prstGeom>
          <a:noFill/>
          <a:ln w="15875">
            <a:solidFill>
              <a:srgbClr val="0070C0"/>
            </a:solidFill>
            <a:prstDash val="sysDot"/>
            <a:round/>
            <a:headEnd/>
            <a:tailEnd type="arrow" w="lg" len="sm"/>
          </a:ln>
          <a:effectLst/>
        </p:spPr>
        <p:txBody>
          <a:bodyPr/>
          <a:lstStyle/>
          <a:p>
            <a:endParaRPr lang="en-US"/>
          </a:p>
        </p:txBody>
      </p:sp>
      <p:sp>
        <p:nvSpPr>
          <p:cNvPr id="37944" name="Line 56"/>
          <p:cNvSpPr>
            <a:spLocks noChangeShapeType="1"/>
          </p:cNvSpPr>
          <p:nvPr/>
        </p:nvSpPr>
        <p:spPr bwMode="auto">
          <a:xfrm>
            <a:off x="1517648" y="3516363"/>
            <a:ext cx="5456238" cy="2617932"/>
          </a:xfrm>
          <a:prstGeom prst="line">
            <a:avLst/>
          </a:prstGeom>
          <a:noFill/>
          <a:ln w="15875">
            <a:solidFill>
              <a:srgbClr val="0070C0"/>
            </a:solidFill>
            <a:prstDash val="sysDot"/>
            <a:round/>
            <a:headEnd/>
            <a:tailEnd type="arrow" w="lg" len="sm"/>
          </a:ln>
          <a:effectLst/>
        </p:spPr>
        <p:txBody>
          <a:bodyPr/>
          <a:lstStyle/>
          <a:p>
            <a:endParaRPr lang="en-US"/>
          </a:p>
        </p:txBody>
      </p:sp>
      <p:sp>
        <p:nvSpPr>
          <p:cNvPr id="37890" name="Rectangle 2"/>
          <p:cNvSpPr>
            <a:spLocks noGrp="1" noChangeArrowheads="1"/>
          </p:cNvSpPr>
          <p:nvPr>
            <p:ph type="title"/>
          </p:nvPr>
        </p:nvSpPr>
        <p:spPr/>
        <p:txBody>
          <a:bodyPr>
            <a:normAutofit/>
          </a:bodyPr>
          <a:lstStyle/>
          <a:p>
            <a:r>
              <a:rPr lang="en-US" sz="3200" dirty="0">
                <a:solidFill>
                  <a:srgbClr val="FFC000"/>
                </a:solidFill>
              </a:rPr>
              <a:t>Global</a:t>
            </a:r>
            <a:r>
              <a:rPr lang="en-US" sz="3200" dirty="0"/>
              <a:t>, </a:t>
            </a:r>
            <a:r>
              <a:rPr lang="en-US" sz="3200" dirty="0">
                <a:solidFill>
                  <a:srgbClr val="FFC000"/>
                </a:solidFill>
              </a:rPr>
              <a:t>Constant</a:t>
            </a:r>
            <a:r>
              <a:rPr lang="en-US" sz="3200" dirty="0"/>
              <a:t>, and </a:t>
            </a:r>
            <a:r>
              <a:rPr lang="en-US" sz="3200" dirty="0">
                <a:solidFill>
                  <a:srgbClr val="FFC000"/>
                </a:solidFill>
              </a:rPr>
              <a:t>Texture</a:t>
            </a:r>
            <a:r>
              <a:rPr lang="en-US" sz="3200" dirty="0"/>
              <a:t> Memories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49</a:t>
            </a:fld>
            <a:endParaRPr lang="en-US" altLang="en-US"/>
          </a:p>
        </p:txBody>
      </p:sp>
      <mc:AlternateContent xmlns:mc="http://schemas.openxmlformats.org/markup-compatibility/2006" xmlns:a14="http://schemas.microsoft.com/office/drawing/2010/main">
        <mc:Choice Requires="a14">
          <p:sp>
            <p:nvSpPr>
              <p:cNvPr id="37947" name="Rectangle 59"/>
              <p:cNvSpPr>
                <a:spLocks noChangeArrowheads="1"/>
              </p:cNvSpPr>
              <p:nvPr/>
            </p:nvSpPr>
            <p:spPr bwMode="auto">
              <a:xfrm>
                <a:off x="166687" y="6564947"/>
                <a:ext cx="788999" cy="246221"/>
              </a:xfrm>
              <a:prstGeom prst="rect">
                <a:avLst/>
              </a:prstGeom>
              <a:noFill/>
              <a:ln w="9525">
                <a:noFill/>
                <a:miter lim="800000"/>
                <a:headEnd/>
                <a:tailEnd/>
              </a:ln>
              <a:effectLst/>
            </p:spPr>
            <p:txBody>
              <a:bodyPr wrap="none">
                <a:spAutoFit/>
              </a:bodyPr>
              <a:lstStyle/>
              <a:p>
                <a:r>
                  <a:rPr lang="en-US" sz="1000" dirty="0">
                    <a:latin typeface="Arial" pitchFamily="34" charset="0"/>
                  </a:rPr>
                  <a:t>[NVIDIA]</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37947" name="Rectangle 59"/>
              <p:cNvSpPr>
                <a:spLocks noRot="1" noChangeAspect="1" noMove="1" noResize="1" noEditPoints="1" noAdjustHandles="1" noChangeArrowheads="1" noChangeShapeType="1" noTextEdit="1"/>
              </p:cNvSpPr>
              <p:nvPr/>
            </p:nvSpPr>
            <p:spPr bwMode="auto">
              <a:xfrm>
                <a:off x="166687" y="6564947"/>
                <a:ext cx="788999" cy="246221"/>
              </a:xfrm>
              <a:prstGeom prst="rect">
                <a:avLst/>
              </a:prstGeom>
              <a:blipFill>
                <a:blip r:embed="rId3"/>
                <a:stretch>
                  <a:fillRect b="-10000"/>
                </a:stretch>
              </a:blipFill>
              <a:ln w="9525">
                <a:noFill/>
                <a:miter lim="800000"/>
                <a:headEnd/>
                <a:tailEnd/>
              </a:ln>
              <a:effectLst/>
            </p:spPr>
            <p:txBody>
              <a:bodyPr/>
              <a:lstStyle/>
              <a:p>
                <a:r>
                  <a:rPr lang="en-US">
                    <a:noFill/>
                  </a:rPr>
                  <a:t> </a:t>
                </a:r>
              </a:p>
            </p:txBody>
          </p:sp>
        </mc:Fallback>
      </mc:AlternateContent>
      <p:sp>
        <p:nvSpPr>
          <p:cNvPr id="37948" name="Rectangle 60"/>
          <p:cNvSpPr>
            <a:spLocks noChangeArrowheads="1"/>
          </p:cNvSpPr>
          <p:nvPr/>
        </p:nvSpPr>
        <p:spPr bwMode="auto">
          <a:xfrm>
            <a:off x="700328" y="6208909"/>
            <a:ext cx="4397977" cy="307777"/>
          </a:xfrm>
          <a:prstGeom prst="rect">
            <a:avLst/>
          </a:prstGeom>
          <a:noFill/>
          <a:ln w="9525">
            <a:noFill/>
            <a:miter lim="800000"/>
            <a:headEnd/>
            <a:tailEnd/>
          </a:ln>
          <a:effectLst/>
        </p:spPr>
        <p:txBody>
          <a:bodyPr wrap="square">
            <a:spAutoFit/>
          </a:bodyPr>
          <a:lstStyle/>
          <a:p>
            <a:pPr>
              <a:spcBef>
                <a:spcPct val="30000"/>
              </a:spcBef>
            </a:pPr>
            <a:r>
              <a:rPr lang="en-US" sz="1400" u="sng" dirty="0">
                <a:latin typeface="Arial" pitchFamily="34" charset="0"/>
              </a:rPr>
              <a:t>NOTE</a:t>
            </a:r>
            <a:r>
              <a:rPr lang="en-US" sz="1400" dirty="0">
                <a:latin typeface="Arial" pitchFamily="34" charset="0"/>
              </a:rPr>
              <a:t>:  We will not emphasize texture in ME759.</a:t>
            </a:r>
          </a:p>
        </p:txBody>
      </p:sp>
      <p:sp>
        <p:nvSpPr>
          <p:cNvPr id="37942" name="Line 54"/>
          <p:cNvSpPr>
            <a:spLocks noChangeShapeType="1"/>
          </p:cNvSpPr>
          <p:nvPr/>
        </p:nvSpPr>
        <p:spPr bwMode="auto">
          <a:xfrm>
            <a:off x="955686" y="1791635"/>
            <a:ext cx="6078528" cy="3301067"/>
          </a:xfrm>
          <a:prstGeom prst="line">
            <a:avLst/>
          </a:prstGeom>
          <a:noFill/>
          <a:ln w="15875">
            <a:solidFill>
              <a:srgbClr val="0070C0"/>
            </a:solidFill>
            <a:prstDash val="sysDot"/>
            <a:round/>
            <a:headEnd/>
            <a:tailEnd type="arrow" w="lg" len="sm"/>
          </a:ln>
          <a:effectLst/>
        </p:spPr>
        <p:txBody>
          <a:bodyPr/>
          <a:lstStyle/>
          <a:p>
            <a:endParaRPr lang="en-US"/>
          </a:p>
        </p:txBody>
      </p:sp>
    </p:spTree>
    <p:extLst>
      <p:ext uri="{BB962C8B-B14F-4D97-AF65-F5344CB8AC3E}">
        <p14:creationId xmlns:p14="http://schemas.microsoft.com/office/powerpoint/2010/main" val="4132295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r>
                  <a:rPr lang="en-US" sz="3200" dirty="0"/>
                  <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607EFA3-406F-4E56-9DD2-4C036976C4CD}" type="slidenum">
              <a:rPr lang="en-US" altLang="en-US" smtClean="0"/>
              <a:pPr/>
              <a:t>5</a:t>
            </a:fld>
            <a:endParaRPr lang="en-US" altLang="en-US" dirty="0"/>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40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Memory Access Times</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50</a:t>
            </a:fld>
            <a:endParaRPr lang="en-US" altLang="en-US" dirty="0"/>
          </a:p>
        </p:txBody>
      </p:sp>
      <p:sp>
        <p:nvSpPr>
          <p:cNvPr id="300035" name="Rectangle 3"/>
          <p:cNvSpPr>
            <a:spLocks noGrp="1" noChangeArrowheads="1"/>
          </p:cNvSpPr>
          <p:nvPr>
            <p:ph idx="4294967295"/>
          </p:nvPr>
        </p:nvSpPr>
        <p:spPr>
          <a:xfrm>
            <a:off x="534827" y="1269569"/>
            <a:ext cx="11269851" cy="5181600"/>
          </a:xfrm>
        </p:spPr>
        <p:txBody>
          <a:bodyPr/>
          <a:lstStyle/>
          <a:p>
            <a:pPr marL="457200" indent="-457200"/>
            <a:r>
              <a:rPr lang="en-US" sz="1800" dirty="0"/>
              <a:t>Register – dedicated HW - single cycle</a:t>
            </a:r>
          </a:p>
          <a:p>
            <a:pPr marL="457200" indent="-457200"/>
            <a:endParaRPr lang="en-US" sz="1800" dirty="0"/>
          </a:p>
          <a:p>
            <a:pPr marL="457200" indent="-457200"/>
            <a:r>
              <a:rPr lang="en-US" sz="1800" dirty="0"/>
              <a:t>Shared Memory – dedicated HW – </a:t>
            </a:r>
            <a:r>
              <a:rPr lang="en-US" sz="1800"/>
              <a:t>a few </a:t>
            </a:r>
            <a:r>
              <a:rPr lang="en-US" sz="1800" dirty="0"/>
              <a:t>cycles</a:t>
            </a:r>
          </a:p>
          <a:p>
            <a:pPr marL="457200" indent="-457200"/>
            <a:endParaRPr lang="en-US" sz="1800" dirty="0"/>
          </a:p>
          <a:p>
            <a:pPr marL="457200" indent="-457200"/>
            <a:r>
              <a:rPr lang="en-US" sz="1800" dirty="0"/>
              <a:t>Local Memory – DRAM, (if not in cache - *slow*; if cached – relatively fast)</a:t>
            </a:r>
          </a:p>
          <a:p>
            <a:pPr marL="457200" indent="-457200"/>
            <a:endParaRPr lang="en-US" sz="1800" dirty="0"/>
          </a:p>
          <a:p>
            <a:pPr marL="457200" indent="-457200"/>
            <a:r>
              <a:rPr lang="en-US" sz="1800" dirty="0"/>
              <a:t>Global Memory – DRAM, no cache - *slow*; cached, is fast…</a:t>
            </a:r>
          </a:p>
          <a:p>
            <a:pPr marL="457200" indent="-457200"/>
            <a:endParaRPr lang="en-US" sz="1800" dirty="0"/>
          </a:p>
          <a:p>
            <a:pPr marL="457200" indent="-457200"/>
            <a:r>
              <a:rPr lang="en-US" sz="1800" dirty="0"/>
              <a:t>Constant Memory – DRAM, cached, 10s…100s of cycles, depending on cache locality</a:t>
            </a:r>
          </a:p>
          <a:p>
            <a:pPr marL="457200" indent="-457200"/>
            <a:endParaRPr lang="en-US" sz="1800" dirty="0"/>
          </a:p>
          <a:p>
            <a:pPr marL="457200" indent="-457200"/>
            <a:r>
              <a:rPr lang="en-US" sz="1800" dirty="0"/>
              <a:t>Texture Memory – DRAM, cached, 10s…100s of cycles, depending on cache locality</a:t>
            </a:r>
          </a:p>
          <a:p>
            <a:pPr marL="457200" indent="-457200"/>
            <a:endParaRPr lang="en-US" sz="1800" dirty="0"/>
          </a:p>
          <a:p>
            <a:pPr marL="457200" indent="-457200"/>
            <a:r>
              <a:rPr lang="en-US" sz="1800" dirty="0"/>
              <a:t>Instruction Memory (invisible) – DRAM, cached</a:t>
            </a:r>
          </a:p>
        </p:txBody>
      </p:sp>
    </p:spTree>
    <p:extLst>
      <p:ext uri="{BB962C8B-B14F-4D97-AF65-F5344CB8AC3E}">
        <p14:creationId xmlns:p14="http://schemas.microsoft.com/office/powerpoint/2010/main" val="15764453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836A-B6C0-45E7-ACB7-62B6E1EB11D4}"/>
              </a:ext>
            </a:extLst>
          </p:cNvPr>
          <p:cNvSpPr>
            <a:spLocks noGrp="1"/>
          </p:cNvSpPr>
          <p:nvPr>
            <p:ph type="title"/>
          </p:nvPr>
        </p:nvSpPr>
        <p:spPr/>
        <p:txBody>
          <a:bodyPr>
            <a:normAutofit/>
          </a:bodyPr>
          <a:lstStyle/>
          <a:p>
            <a:r>
              <a:rPr lang="en-US" dirty="0"/>
              <a:t>Storage Locations</a:t>
            </a:r>
          </a:p>
        </p:txBody>
      </p:sp>
      <p:sp>
        <p:nvSpPr>
          <p:cNvPr id="3" name="Slide Number Placeholder 2"/>
          <p:cNvSpPr>
            <a:spLocks noGrp="1"/>
          </p:cNvSpPr>
          <p:nvPr>
            <p:ph type="sldNum" sz="quarter" idx="12"/>
          </p:nvPr>
        </p:nvSpPr>
        <p:spPr/>
        <p:txBody>
          <a:bodyPr/>
          <a:lstStyle/>
          <a:p>
            <a:fld id="{0DADA60C-5EC0-4A30-9E3E-F1AD4B17CF03}" type="slidenum">
              <a:rPr lang="en-US" altLang="en-US" smtClean="0"/>
              <a:pPr/>
              <a:t>51</a:t>
            </a:fld>
            <a:endParaRPr lang="en-US" altLang="en-US" dirty="0"/>
          </a:p>
        </p:txBody>
      </p:sp>
      <p:graphicFrame>
        <p:nvGraphicFramePr>
          <p:cNvPr id="128072" name="Group 72"/>
          <p:cNvGraphicFramePr>
            <a:graphicFrameLocks noGrp="1"/>
          </p:cNvGraphicFramePr>
          <p:nvPr>
            <p:extLst/>
          </p:nvPr>
        </p:nvGraphicFramePr>
        <p:xfrm>
          <a:off x="1981201" y="2743200"/>
          <a:ext cx="8221663" cy="2072640"/>
        </p:xfrm>
        <a:graphic>
          <a:graphicData uri="http://schemas.openxmlformats.org/drawingml/2006/table">
            <a:tbl>
              <a:tblPr/>
              <a:tblGrid>
                <a:gridCol w="1492250">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gridCol w="2301875">
                  <a:extLst>
                    <a:ext uri="{9D8B030D-6E8A-4147-A177-3AD203B41FA5}">
                      <a16:colId xmlns:a16="http://schemas.microsoft.com/office/drawing/2014/main" val="20004"/>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a:ln>
                            <a:noFill/>
                          </a:ln>
                          <a:solidFill>
                            <a:schemeClr val="accent2"/>
                          </a:solidFill>
                          <a:effectLst/>
                          <a:latin typeface="Arial" pitchFamily="34" charset="0"/>
                        </a:rPr>
                        <a:t>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Cached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a:ln>
                            <a:noFill/>
                          </a:ln>
                          <a:solidFill>
                            <a:schemeClr val="accent2"/>
                          </a:solidFill>
                          <a:effectLst/>
                          <a:latin typeface="Arial" pitchFamily="34" charset="0"/>
                        </a:rPr>
                        <a:t>Who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kern="1200" cap="none" normalizeH="0" baseline="0" dirty="0">
                          <a:ln>
                            <a:noFill/>
                          </a:ln>
                          <a:solidFill>
                            <a:srgbClr val="00B050"/>
                          </a:solidFill>
                          <a:effectLst/>
                          <a:latin typeface="Arial" pitchFamily="34" charset="0"/>
                          <a:ea typeface="+mn-ea"/>
                          <a:cs typeface="+mn-cs"/>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One thread only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Shared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00B050"/>
                          </a:solidFill>
                          <a:effectLst/>
                          <a:latin typeface="Arial" pitchFamily="34" charset="0"/>
                        </a:rPr>
                        <a:t>On</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in a block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Global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Constant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Texture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rgbClr val="C00000"/>
                          </a:solidFill>
                          <a:effectLst/>
                          <a:latin typeface="Arial" pitchFamily="34" charset="0"/>
                        </a:rPr>
                        <a:t>Off</a:t>
                      </a:r>
                      <a:r>
                        <a:rPr kumimoji="0" lang="en-US" sz="1600" b="0" i="0" u="none" strike="noStrike" cap="none" normalizeH="0" baseline="0" dirty="0">
                          <a:ln>
                            <a:noFill/>
                          </a:ln>
                          <a:solidFill>
                            <a:schemeClr val="tx1"/>
                          </a:solidFill>
                          <a:effectLst/>
                          <a:latin typeface="Arial" pitchFamily="34" charset="0"/>
                        </a:rPr>
                        <a:t>-chip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rPr>
                        <a:t>All threads + host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28074" name="Rectangle 74"/>
          <p:cNvSpPr>
            <a:spLocks noChangeArrowheads="1"/>
          </p:cNvSpPr>
          <p:nvPr/>
        </p:nvSpPr>
        <p:spPr bwMode="auto">
          <a:xfrm>
            <a:off x="2971742" y="5767478"/>
            <a:ext cx="6240579" cy="646331"/>
          </a:xfrm>
          <a:prstGeom prst="rect">
            <a:avLst/>
          </a:prstGeom>
          <a:noFill/>
          <a:ln w="9525">
            <a:noFill/>
            <a:miter lim="800000"/>
            <a:headEnd/>
            <a:tailEnd/>
          </a:ln>
          <a:effectLst/>
        </p:spPr>
        <p:txBody>
          <a:bodyPr wrap="square">
            <a:spAutoFit/>
          </a:bodyPr>
          <a:lstStyle/>
          <a:p>
            <a:pPr algn="ctr"/>
            <a:r>
              <a:rPr lang="en-US" dirty="0"/>
              <a:t>Off-chip </a:t>
            </a:r>
            <a:r>
              <a:rPr lang="en-US" dirty="0" smtClean="0"/>
              <a:t>means on the GPU but </a:t>
            </a:r>
            <a:r>
              <a:rPr lang="en-US" dirty="0"/>
              <a:t>not on the SM, </a:t>
            </a:r>
            <a:r>
              <a:rPr lang="en-US" dirty="0" smtClean="0"/>
              <a:t/>
            </a:r>
            <a:br>
              <a:rPr lang="en-US" dirty="0" smtClean="0"/>
            </a:br>
            <a:r>
              <a:rPr lang="en-US" dirty="0" smtClean="0"/>
              <a:t>which </a:t>
            </a:r>
            <a:r>
              <a:rPr lang="en-US" dirty="0"/>
              <a:t>translates into high latency.</a:t>
            </a:r>
          </a:p>
        </p:txBody>
      </p:sp>
    </p:spTree>
    <p:extLst>
      <p:ext uri="{BB962C8B-B14F-4D97-AF65-F5344CB8AC3E}">
        <p14:creationId xmlns:p14="http://schemas.microsoft.com/office/powerpoint/2010/main" val="152564655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sz="3200" dirty="0"/>
              <a:t>Putting things in perspective: </a:t>
            </a:r>
            <a:r>
              <a:rPr lang="en-US" sz="3200" dirty="0" smtClean="0"/>
              <a:t>The 3 most </a:t>
            </a:r>
            <a:r>
              <a:rPr lang="en-US" sz="3200" dirty="0"/>
              <a:t>important GPU memory spaces</a:t>
            </a:r>
          </a:p>
        </p:txBody>
      </p:sp>
      <p:sp>
        <p:nvSpPr>
          <p:cNvPr id="2" name="Slide Number Placeholder 1"/>
          <p:cNvSpPr>
            <a:spLocks noGrp="1"/>
          </p:cNvSpPr>
          <p:nvPr>
            <p:ph type="sldNum" sz="quarter" idx="12"/>
          </p:nvPr>
        </p:nvSpPr>
        <p:spPr/>
        <p:txBody>
          <a:bodyPr/>
          <a:lstStyle/>
          <a:p>
            <a:fld id="{74C55B35-C61C-44BE-B148-85AD522827A1}" type="slidenum">
              <a:rPr lang="en-US" altLang="en-US" smtClean="0"/>
              <a:pPr/>
              <a:t>52</a:t>
            </a:fld>
            <a:endParaRPr lang="en-US" altLang="en-US"/>
          </a:p>
        </p:txBody>
      </p:sp>
      <p:sp>
        <p:nvSpPr>
          <p:cNvPr id="199683" name="Rectangle 3"/>
          <p:cNvSpPr>
            <a:spLocks noGrp="1" noChangeArrowheads="1"/>
          </p:cNvSpPr>
          <p:nvPr>
            <p:ph type="body" sz="half" idx="4294967295"/>
          </p:nvPr>
        </p:nvSpPr>
        <p:spPr>
          <a:xfrm>
            <a:off x="4614622" y="949025"/>
            <a:ext cx="7108552" cy="3206750"/>
          </a:xfrm>
          <a:solidFill>
            <a:schemeClr val="bg1"/>
          </a:solidFill>
          <a:ln>
            <a:solidFill>
              <a:schemeClr val="tx1"/>
            </a:solidFill>
          </a:ln>
        </p:spPr>
        <p:txBody>
          <a:bodyPr>
            <a:normAutofit/>
          </a:bodyPr>
          <a:lstStyle/>
          <a:p>
            <a:pPr marL="341313" indent="-341313"/>
            <a:r>
              <a:rPr lang="en-US" sz="1800" dirty="0"/>
              <a:t>Register: per-thread basis</a:t>
            </a:r>
          </a:p>
          <a:p>
            <a:pPr marL="854075" lvl="1" indent="-403225"/>
            <a:r>
              <a:rPr lang="en-US" sz="1600" dirty="0"/>
              <a:t>Private per thread</a:t>
            </a:r>
          </a:p>
          <a:p>
            <a:pPr marL="854075" lvl="1" indent="-403225"/>
            <a:r>
              <a:rPr lang="en-US" sz="1600" dirty="0"/>
              <a:t>Can spill into local memory (potential performance hit unless cached)</a:t>
            </a:r>
          </a:p>
          <a:p>
            <a:pPr marL="341313" indent="-341313"/>
            <a:r>
              <a:rPr lang="en-US" sz="1800" dirty="0"/>
              <a:t>Shared Memory:  per-block basis</a:t>
            </a:r>
          </a:p>
          <a:p>
            <a:pPr marL="854075" lvl="1" indent="-403225"/>
            <a:r>
              <a:rPr lang="en-US" sz="1600" dirty="0"/>
              <a:t>Shared by threads of the same block</a:t>
            </a:r>
          </a:p>
          <a:p>
            <a:pPr marL="854075" lvl="1" indent="-403225"/>
            <a:r>
              <a:rPr lang="en-US" sz="1600" dirty="0"/>
              <a:t>Used for: intra-block inter-thread communication</a:t>
            </a:r>
          </a:p>
          <a:p>
            <a:pPr marL="341313" indent="-341313"/>
            <a:r>
              <a:rPr lang="en-US" sz="1800" dirty="0"/>
              <a:t>Global Memory: per-application basis</a:t>
            </a:r>
          </a:p>
          <a:p>
            <a:pPr marL="854075" lvl="1" indent="-403225"/>
            <a:r>
              <a:rPr lang="en-US" sz="1600" dirty="0"/>
              <a:t>Available for use by all threads</a:t>
            </a:r>
          </a:p>
          <a:p>
            <a:pPr marL="854075" lvl="1" indent="-403225"/>
            <a:r>
              <a:rPr lang="en-US" sz="1600" dirty="0"/>
              <a:t>Used for: global access, all threads</a:t>
            </a:r>
          </a:p>
          <a:p>
            <a:pPr marL="854075" lvl="1" indent="-403225"/>
            <a:r>
              <a:rPr lang="en-US" sz="1600" dirty="0"/>
              <a:t>Also used for inter-grid communication</a:t>
            </a:r>
          </a:p>
        </p:txBody>
      </p:sp>
      <p:grpSp>
        <p:nvGrpSpPr>
          <p:cNvPr id="3" name="Group 2">
            <a:extLst>
              <a:ext uri="{FF2B5EF4-FFF2-40B4-BE49-F238E27FC236}">
                <a16:creationId xmlns:a16="http://schemas.microsoft.com/office/drawing/2014/main" id="{75DBB260-692A-4DA6-B7E2-F8BC9724E804}"/>
              </a:ext>
            </a:extLst>
          </p:cNvPr>
          <p:cNvGrpSpPr/>
          <p:nvPr/>
        </p:nvGrpSpPr>
        <p:grpSpPr>
          <a:xfrm>
            <a:off x="468826" y="928608"/>
            <a:ext cx="3429000" cy="1447800"/>
            <a:chOff x="1600200" y="990600"/>
            <a:chExt cx="3429000" cy="1447800"/>
          </a:xfrm>
        </p:grpSpPr>
        <p:sp>
          <p:nvSpPr>
            <p:cNvPr id="199841" name="Rectangle 161"/>
            <p:cNvSpPr>
              <a:spLocks noChangeArrowheads="1"/>
            </p:cNvSpPr>
            <p:nvPr/>
          </p:nvSpPr>
          <p:spPr bwMode="auto">
            <a:xfrm>
              <a:off x="1600200" y="990600"/>
              <a:ext cx="3429000" cy="1447800"/>
            </a:xfrm>
            <a:prstGeom prst="rect">
              <a:avLst/>
            </a:prstGeom>
            <a:solidFill>
              <a:srgbClr val="FF9933"/>
            </a:solidFill>
            <a:ln w="9525">
              <a:solidFill>
                <a:srgbClr val="FF9933"/>
              </a:solidFill>
              <a:miter lim="800000"/>
              <a:headEnd/>
              <a:tailEnd/>
            </a:ln>
            <a:effectLst/>
          </p:spPr>
          <p:txBody>
            <a:bodyPr wrap="none" anchor="ctr"/>
            <a:lstStyle/>
            <a:p>
              <a:endParaRPr lang="en-US"/>
            </a:p>
          </p:txBody>
        </p:sp>
        <p:grpSp>
          <p:nvGrpSpPr>
            <p:cNvPr id="199685" name="Group 5"/>
            <p:cNvGrpSpPr>
              <a:grpSpLocks/>
            </p:cNvGrpSpPr>
            <p:nvPr/>
          </p:nvGrpSpPr>
          <p:grpSpPr bwMode="auto">
            <a:xfrm>
              <a:off x="1755775" y="1066800"/>
              <a:ext cx="946150" cy="1157288"/>
              <a:chOff x="343" y="681"/>
              <a:chExt cx="596" cy="729"/>
            </a:xfrm>
          </p:grpSpPr>
          <p:sp>
            <p:nvSpPr>
              <p:cNvPr id="199686" name="Freeform 6"/>
              <p:cNvSpPr>
                <a:spLocks noChangeAspect="1"/>
              </p:cNvSpPr>
              <p:nvPr/>
            </p:nvSpPr>
            <p:spPr bwMode="auto">
              <a:xfrm>
                <a:off x="600" y="885"/>
                <a:ext cx="81" cy="525"/>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687" name="Text Box 7"/>
              <p:cNvSpPr txBox="1">
                <a:spLocks noChangeArrowheads="1"/>
              </p:cNvSpPr>
              <p:nvPr/>
            </p:nvSpPr>
            <p:spPr bwMode="auto">
              <a:xfrm>
                <a:off x="343" y="681"/>
                <a:ext cx="596" cy="231"/>
              </a:xfrm>
              <a:prstGeom prst="rect">
                <a:avLst/>
              </a:prstGeom>
              <a:noFill/>
              <a:ln w="19050" algn="ctr">
                <a:noFill/>
                <a:miter lim="800000"/>
                <a:headEnd/>
                <a:tailEnd/>
              </a:ln>
              <a:effectLst/>
            </p:spPr>
            <p:txBody>
              <a:bodyPr wrap="none">
                <a:spAutoFit/>
              </a:bodyPr>
              <a:lstStyle/>
              <a:p>
                <a:pPr algn="ctr"/>
                <a:r>
                  <a:rPr lang="en-US" b="1">
                    <a:solidFill>
                      <a:schemeClr val="accent2"/>
                    </a:solidFill>
                    <a:latin typeface="Arial" pitchFamily="34" charset="0"/>
                  </a:rPr>
                  <a:t>Thread</a:t>
                </a:r>
              </a:p>
            </p:txBody>
          </p:sp>
        </p:grpSp>
        <p:sp>
          <p:nvSpPr>
            <p:cNvPr id="199688" name="Rectangle 8"/>
            <p:cNvSpPr>
              <a:spLocks noChangeArrowheads="1"/>
            </p:cNvSpPr>
            <p:nvPr/>
          </p:nvSpPr>
          <p:spPr bwMode="auto">
            <a:xfrm>
              <a:off x="2847976" y="1619250"/>
              <a:ext cx="1935163" cy="420688"/>
            </a:xfrm>
            <a:prstGeom prst="rect">
              <a:avLst/>
            </a:prstGeom>
            <a:solidFill>
              <a:schemeClr val="hlink"/>
            </a:solidFill>
            <a:ln w="19050" algn="ctr">
              <a:solidFill>
                <a:schemeClr val="tx1"/>
              </a:solidFill>
              <a:miter lim="800000"/>
              <a:headEnd/>
              <a:tailEnd/>
            </a:ln>
            <a:effectLst/>
          </p:spPr>
          <p:txBody>
            <a:bodyPr wrap="none" anchor="ctr"/>
            <a:lstStyle/>
            <a:p>
              <a:pPr algn="ctr">
                <a:lnSpc>
                  <a:spcPct val="85000"/>
                </a:lnSpc>
                <a:spcBef>
                  <a:spcPct val="10000"/>
                </a:spcBef>
              </a:pPr>
              <a:r>
                <a:rPr lang="en-US" b="1">
                  <a:latin typeface="Arial" pitchFamily="34" charset="0"/>
                </a:rPr>
                <a:t>Register</a:t>
              </a:r>
            </a:p>
          </p:txBody>
        </p:sp>
        <p:sp>
          <p:nvSpPr>
            <p:cNvPr id="199689" name="Line 9"/>
            <p:cNvSpPr>
              <a:spLocks noChangeShapeType="1"/>
            </p:cNvSpPr>
            <p:nvPr/>
          </p:nvSpPr>
          <p:spPr bwMode="auto">
            <a:xfrm>
              <a:off x="2265364" y="1828800"/>
              <a:ext cx="585787" cy="0"/>
            </a:xfrm>
            <a:prstGeom prst="line">
              <a:avLst/>
            </a:prstGeom>
            <a:noFill/>
            <a:ln w="38100">
              <a:solidFill>
                <a:srgbClr val="0000FF"/>
              </a:solidFill>
              <a:round/>
              <a:headEnd type="triangle" w="med" len="med"/>
              <a:tailEnd type="triangle" w="med" len="med"/>
            </a:ln>
            <a:effectLst/>
          </p:spPr>
          <p:txBody>
            <a:bodyPr/>
            <a:lstStyle/>
            <a:p>
              <a:endParaRPr lang="en-US"/>
            </a:p>
          </p:txBody>
        </p:sp>
      </p:grpSp>
      <p:grpSp>
        <p:nvGrpSpPr>
          <p:cNvPr id="5" name="Group 4">
            <a:extLst>
              <a:ext uri="{FF2B5EF4-FFF2-40B4-BE49-F238E27FC236}">
                <a16:creationId xmlns:a16="http://schemas.microsoft.com/office/drawing/2014/main" id="{2E2B20EB-EC04-48CF-AC81-594952A26EA6}"/>
              </a:ext>
            </a:extLst>
          </p:cNvPr>
          <p:cNvGrpSpPr/>
          <p:nvPr/>
        </p:nvGrpSpPr>
        <p:grpSpPr>
          <a:xfrm>
            <a:off x="468826" y="4281408"/>
            <a:ext cx="8566150" cy="2413000"/>
            <a:chOff x="1676400" y="4343400"/>
            <a:chExt cx="8566150" cy="2413000"/>
          </a:xfrm>
        </p:grpSpPr>
        <p:sp>
          <p:nvSpPr>
            <p:cNvPr id="199843" name="Rectangle 163"/>
            <p:cNvSpPr>
              <a:spLocks noChangeArrowheads="1"/>
            </p:cNvSpPr>
            <p:nvPr/>
          </p:nvSpPr>
          <p:spPr bwMode="auto">
            <a:xfrm>
              <a:off x="1676400" y="4343400"/>
              <a:ext cx="8229600" cy="2413000"/>
            </a:xfrm>
            <a:prstGeom prst="rect">
              <a:avLst/>
            </a:prstGeom>
            <a:solidFill>
              <a:srgbClr val="FF9933">
                <a:alpha val="20000"/>
              </a:srgbClr>
            </a:solidFill>
            <a:ln w="9525">
              <a:solidFill>
                <a:schemeClr val="tx1"/>
              </a:solidFill>
              <a:miter lim="800000"/>
              <a:headEnd/>
              <a:tailEnd/>
            </a:ln>
            <a:effectLst/>
          </p:spPr>
          <p:txBody>
            <a:bodyPr wrap="none" anchor="ctr"/>
            <a:lstStyle/>
            <a:p>
              <a:endParaRPr lang="en-US"/>
            </a:p>
          </p:txBody>
        </p:sp>
        <p:sp>
          <p:nvSpPr>
            <p:cNvPr id="199690" name="Text Box 10"/>
            <p:cNvSpPr txBox="1">
              <a:spLocks noChangeArrowheads="1"/>
            </p:cNvSpPr>
            <p:nvPr/>
          </p:nvSpPr>
          <p:spPr bwMode="auto">
            <a:xfrm>
              <a:off x="2068514" y="4348163"/>
              <a:ext cx="911225" cy="366712"/>
            </a:xfrm>
            <a:prstGeom prst="rect">
              <a:avLst/>
            </a:prstGeom>
            <a:noFill/>
            <a:ln w="19050" algn="ctr">
              <a:noFill/>
              <a:miter lim="800000"/>
              <a:headEnd/>
              <a:tailEnd/>
            </a:ln>
            <a:effectLst/>
          </p:spPr>
          <p:txBody>
            <a:bodyPr>
              <a:spAutoFit/>
            </a:bodyPr>
            <a:lstStyle/>
            <a:p>
              <a:pPr algn="ctr"/>
              <a:r>
                <a:rPr lang="en-US" b="1">
                  <a:solidFill>
                    <a:schemeClr val="accent2"/>
                  </a:solidFill>
                  <a:latin typeface="Arial" pitchFamily="34" charset="0"/>
                </a:rPr>
                <a:t>Grid 0</a:t>
              </a:r>
            </a:p>
          </p:txBody>
        </p:sp>
        <p:grpSp>
          <p:nvGrpSpPr>
            <p:cNvPr id="199691" name="Group 11"/>
            <p:cNvGrpSpPr>
              <a:grpSpLocks/>
            </p:cNvGrpSpPr>
            <p:nvPr/>
          </p:nvGrpSpPr>
          <p:grpSpPr bwMode="auto">
            <a:xfrm>
              <a:off x="1933576" y="4656139"/>
              <a:ext cx="3927475" cy="835025"/>
              <a:chOff x="258" y="2682"/>
              <a:chExt cx="2474" cy="592"/>
            </a:xfrm>
          </p:grpSpPr>
          <p:sp>
            <p:nvSpPr>
              <p:cNvPr id="199692" name="Rectangle 1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endParaRPr lang="en-US"/>
              </a:p>
            </p:txBody>
          </p:sp>
          <p:sp>
            <p:nvSpPr>
              <p:cNvPr id="199693" name="Text Box 13"/>
              <p:cNvSpPr txBox="1">
                <a:spLocks noChangeArrowheads="1"/>
              </p:cNvSpPr>
              <p:nvPr/>
            </p:nvSpPr>
            <p:spPr bwMode="auto">
              <a:xfrm>
                <a:off x="1872" y="2909"/>
                <a:ext cx="316" cy="260"/>
              </a:xfrm>
              <a:prstGeom prst="rect">
                <a:avLst/>
              </a:prstGeom>
              <a:noFill/>
              <a:ln w="19050" algn="ctr">
                <a:noFill/>
                <a:miter lim="800000"/>
                <a:headEnd/>
                <a:tailEnd/>
              </a:ln>
              <a:effectLst/>
            </p:spPr>
            <p:txBody>
              <a:bodyPr>
                <a:spAutoFit/>
              </a:bodyPr>
              <a:lstStyle/>
              <a:p>
                <a:pPr algn="ctr"/>
                <a:r>
                  <a:rPr lang="en-US" b="1">
                    <a:latin typeface="Arial" pitchFamily="34" charset="0"/>
                  </a:rPr>
                  <a:t>. . .</a:t>
                </a:r>
              </a:p>
            </p:txBody>
          </p:sp>
          <p:grpSp>
            <p:nvGrpSpPr>
              <p:cNvPr id="199694" name="Group 14"/>
              <p:cNvGrpSpPr>
                <a:grpSpLocks/>
              </p:cNvGrpSpPr>
              <p:nvPr/>
            </p:nvGrpSpPr>
            <p:grpSpPr bwMode="auto">
              <a:xfrm>
                <a:off x="313" y="2730"/>
                <a:ext cx="490" cy="497"/>
                <a:chOff x="967" y="1678"/>
                <a:chExt cx="688" cy="700"/>
              </a:xfrm>
            </p:grpSpPr>
            <p:sp>
              <p:nvSpPr>
                <p:cNvPr id="199695" name="Text Box 1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696" name="Group 16"/>
                <p:cNvGrpSpPr>
                  <a:grpSpLocks/>
                </p:cNvGrpSpPr>
                <p:nvPr/>
              </p:nvGrpSpPr>
              <p:grpSpPr bwMode="auto">
                <a:xfrm>
                  <a:off x="1035" y="1764"/>
                  <a:ext cx="552" cy="529"/>
                  <a:chOff x="1045" y="1780"/>
                  <a:chExt cx="806" cy="773"/>
                </a:xfrm>
              </p:grpSpPr>
              <p:sp>
                <p:nvSpPr>
                  <p:cNvPr id="199697" name="Freeform 1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698" name="Freeform 1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699" name="Freeform 1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0" name="Freeform 2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1" name="Freeform 2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2" name="Freeform 2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3" name="Freeform 2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4" name="Freeform 2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5" name="Freeform 2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6" name="Freeform 2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07" name="Freeform 2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08" name="Group 28"/>
              <p:cNvGrpSpPr>
                <a:grpSpLocks/>
              </p:cNvGrpSpPr>
              <p:nvPr/>
            </p:nvGrpSpPr>
            <p:grpSpPr bwMode="auto">
              <a:xfrm>
                <a:off x="847" y="2730"/>
                <a:ext cx="490" cy="497"/>
                <a:chOff x="967" y="1678"/>
                <a:chExt cx="688" cy="700"/>
              </a:xfrm>
            </p:grpSpPr>
            <p:sp>
              <p:nvSpPr>
                <p:cNvPr id="199709" name="Text Box 2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10" name="Group 30"/>
                <p:cNvGrpSpPr>
                  <a:grpSpLocks/>
                </p:cNvGrpSpPr>
                <p:nvPr/>
              </p:nvGrpSpPr>
              <p:grpSpPr bwMode="auto">
                <a:xfrm>
                  <a:off x="1035" y="1764"/>
                  <a:ext cx="552" cy="529"/>
                  <a:chOff x="1045" y="1780"/>
                  <a:chExt cx="806" cy="773"/>
                </a:xfrm>
              </p:grpSpPr>
              <p:sp>
                <p:nvSpPr>
                  <p:cNvPr id="199711" name="Freeform 3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2" name="Freeform 3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3" name="Freeform 3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4" name="Freeform 3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5" name="Freeform 3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6" name="Freeform 3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7" name="Freeform 3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8" name="Freeform 3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19" name="Freeform 3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0" name="Freeform 4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1" name="Freeform 4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22" name="Group 42"/>
              <p:cNvGrpSpPr>
                <a:grpSpLocks/>
              </p:cNvGrpSpPr>
              <p:nvPr/>
            </p:nvGrpSpPr>
            <p:grpSpPr bwMode="auto">
              <a:xfrm>
                <a:off x="2187" y="2730"/>
                <a:ext cx="490" cy="497"/>
                <a:chOff x="967" y="1678"/>
                <a:chExt cx="688" cy="700"/>
              </a:xfrm>
            </p:grpSpPr>
            <p:sp>
              <p:nvSpPr>
                <p:cNvPr id="199723" name="Text Box 4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24" name="Group 44"/>
                <p:cNvGrpSpPr>
                  <a:grpSpLocks/>
                </p:cNvGrpSpPr>
                <p:nvPr/>
              </p:nvGrpSpPr>
              <p:grpSpPr bwMode="auto">
                <a:xfrm>
                  <a:off x="1035" y="1764"/>
                  <a:ext cx="552" cy="529"/>
                  <a:chOff x="1045" y="1780"/>
                  <a:chExt cx="806" cy="773"/>
                </a:xfrm>
              </p:grpSpPr>
              <p:sp>
                <p:nvSpPr>
                  <p:cNvPr id="199725" name="Freeform 4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6" name="Freeform 4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7" name="Freeform 4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8" name="Freeform 4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29" name="Freeform 4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0" name="Freeform 5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1" name="Freeform 5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2" name="Freeform 5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3" name="Freeform 5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4" name="Freeform 5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35" name="Freeform 5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36" name="Group 56"/>
              <p:cNvGrpSpPr>
                <a:grpSpLocks/>
              </p:cNvGrpSpPr>
              <p:nvPr/>
            </p:nvGrpSpPr>
            <p:grpSpPr bwMode="auto">
              <a:xfrm>
                <a:off x="1383" y="2730"/>
                <a:ext cx="489" cy="497"/>
                <a:chOff x="967" y="1678"/>
                <a:chExt cx="688" cy="700"/>
              </a:xfrm>
            </p:grpSpPr>
            <p:sp>
              <p:nvSpPr>
                <p:cNvPr id="199737" name="Text Box 5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38" name="Group 58"/>
                <p:cNvGrpSpPr>
                  <a:grpSpLocks/>
                </p:cNvGrpSpPr>
                <p:nvPr/>
              </p:nvGrpSpPr>
              <p:grpSpPr bwMode="auto">
                <a:xfrm>
                  <a:off x="1035" y="1764"/>
                  <a:ext cx="552" cy="529"/>
                  <a:chOff x="1045" y="1780"/>
                  <a:chExt cx="806" cy="773"/>
                </a:xfrm>
              </p:grpSpPr>
              <p:sp>
                <p:nvSpPr>
                  <p:cNvPr id="199739" name="Freeform 5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0" name="Freeform 6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1" name="Freeform 6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2" name="Freeform 6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3" name="Freeform 6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4" name="Freeform 6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5" name="Freeform 6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6" name="Freeform 6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7" name="Freeform 6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8" name="Freeform 6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49" name="Freeform 6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sp>
          <p:nvSpPr>
            <p:cNvPr id="199750" name="Rectangle 70"/>
            <p:cNvSpPr>
              <a:spLocks noChangeArrowheads="1"/>
            </p:cNvSpPr>
            <p:nvPr/>
          </p:nvSpPr>
          <p:spPr bwMode="auto">
            <a:xfrm>
              <a:off x="6473825" y="4627564"/>
              <a:ext cx="1676400" cy="2078037"/>
            </a:xfrm>
            <a:prstGeom prst="rect">
              <a:avLst/>
            </a:prstGeom>
            <a:solidFill>
              <a:schemeClr val="hlink"/>
            </a:solidFill>
            <a:ln w="19050" algn="ctr">
              <a:solidFill>
                <a:schemeClr val="tx1"/>
              </a:solidFill>
              <a:miter lim="800000"/>
              <a:headEnd/>
              <a:tailEnd/>
            </a:ln>
            <a:effectLst/>
          </p:spPr>
          <p:txBody>
            <a:bodyPr wrap="none" anchor="ctr"/>
            <a:lstStyle/>
            <a:p>
              <a:pPr algn="ctr">
                <a:lnSpc>
                  <a:spcPct val="85000"/>
                </a:lnSpc>
                <a:spcBef>
                  <a:spcPct val="10000"/>
                </a:spcBef>
              </a:pPr>
              <a:r>
                <a:rPr lang="en-US" b="1" dirty="0">
                  <a:latin typeface="Arial" pitchFamily="34" charset="0"/>
                </a:rPr>
                <a:t>Global</a:t>
              </a:r>
            </a:p>
            <a:p>
              <a:pPr algn="ctr">
                <a:lnSpc>
                  <a:spcPct val="85000"/>
                </a:lnSpc>
                <a:spcBef>
                  <a:spcPct val="10000"/>
                </a:spcBef>
              </a:pPr>
              <a:r>
                <a:rPr lang="en-US" b="1" dirty="0">
                  <a:latin typeface="Arial" pitchFamily="34" charset="0"/>
                </a:rPr>
                <a:t>Memory</a:t>
              </a:r>
            </a:p>
          </p:txBody>
        </p:sp>
        <p:grpSp>
          <p:nvGrpSpPr>
            <p:cNvPr id="199751" name="Group 71"/>
            <p:cNvGrpSpPr>
              <a:grpSpLocks/>
            </p:cNvGrpSpPr>
            <p:nvPr/>
          </p:nvGrpSpPr>
          <p:grpSpPr bwMode="auto">
            <a:xfrm>
              <a:off x="1933576" y="5865814"/>
              <a:ext cx="3927475" cy="833437"/>
              <a:chOff x="258" y="2682"/>
              <a:chExt cx="2474" cy="592"/>
            </a:xfrm>
          </p:grpSpPr>
          <p:sp>
            <p:nvSpPr>
              <p:cNvPr id="199752" name="Rectangle 72"/>
              <p:cNvSpPr>
                <a:spLocks noChangeArrowheads="1"/>
              </p:cNvSpPr>
              <p:nvPr/>
            </p:nvSpPr>
            <p:spPr bwMode="auto">
              <a:xfrm>
                <a:off x="258" y="2682"/>
                <a:ext cx="2474" cy="592"/>
              </a:xfrm>
              <a:prstGeom prst="rect">
                <a:avLst/>
              </a:prstGeom>
              <a:noFill/>
              <a:ln w="28575" algn="ctr">
                <a:solidFill>
                  <a:srgbClr val="00CC00"/>
                </a:solidFill>
                <a:miter lim="800000"/>
                <a:headEnd/>
                <a:tailEnd/>
              </a:ln>
              <a:effectLst/>
            </p:spPr>
            <p:txBody>
              <a:bodyPr wrap="none" anchor="ctr"/>
              <a:lstStyle/>
              <a:p>
                <a:endParaRPr lang="en-US"/>
              </a:p>
            </p:txBody>
          </p:sp>
          <p:sp>
            <p:nvSpPr>
              <p:cNvPr id="199753" name="Text Box 73"/>
              <p:cNvSpPr txBox="1">
                <a:spLocks noChangeArrowheads="1"/>
              </p:cNvSpPr>
              <p:nvPr/>
            </p:nvSpPr>
            <p:spPr bwMode="auto">
              <a:xfrm>
                <a:off x="1872" y="2910"/>
                <a:ext cx="316" cy="260"/>
              </a:xfrm>
              <a:prstGeom prst="rect">
                <a:avLst/>
              </a:prstGeom>
              <a:noFill/>
              <a:ln w="19050" algn="ctr">
                <a:noFill/>
                <a:miter lim="800000"/>
                <a:headEnd/>
                <a:tailEnd/>
              </a:ln>
              <a:effectLst/>
            </p:spPr>
            <p:txBody>
              <a:bodyPr wrap="none">
                <a:spAutoFit/>
              </a:bodyPr>
              <a:lstStyle/>
              <a:p>
                <a:pPr algn="ctr"/>
                <a:r>
                  <a:rPr lang="en-US" b="1">
                    <a:latin typeface="Arial" pitchFamily="34" charset="0"/>
                  </a:rPr>
                  <a:t>. . .</a:t>
                </a:r>
              </a:p>
            </p:txBody>
          </p:sp>
          <p:grpSp>
            <p:nvGrpSpPr>
              <p:cNvPr id="199754" name="Group 74"/>
              <p:cNvGrpSpPr>
                <a:grpSpLocks/>
              </p:cNvGrpSpPr>
              <p:nvPr/>
            </p:nvGrpSpPr>
            <p:grpSpPr bwMode="auto">
              <a:xfrm>
                <a:off x="313" y="2730"/>
                <a:ext cx="490" cy="497"/>
                <a:chOff x="967" y="1678"/>
                <a:chExt cx="688" cy="700"/>
              </a:xfrm>
            </p:grpSpPr>
            <p:sp>
              <p:nvSpPr>
                <p:cNvPr id="199755" name="Text Box 75"/>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56" name="Group 76"/>
                <p:cNvGrpSpPr>
                  <a:grpSpLocks/>
                </p:cNvGrpSpPr>
                <p:nvPr/>
              </p:nvGrpSpPr>
              <p:grpSpPr bwMode="auto">
                <a:xfrm>
                  <a:off x="1035" y="1764"/>
                  <a:ext cx="552" cy="529"/>
                  <a:chOff x="1045" y="1780"/>
                  <a:chExt cx="806" cy="773"/>
                </a:xfrm>
              </p:grpSpPr>
              <p:sp>
                <p:nvSpPr>
                  <p:cNvPr id="199757" name="Freeform 77"/>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58" name="Freeform 78"/>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59" name="Freeform 79"/>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0" name="Freeform 80"/>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1" name="Freeform 81"/>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2" name="Freeform 82"/>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3" name="Freeform 83"/>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4" name="Freeform 84"/>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5" name="Freeform 85"/>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6" name="Freeform 86"/>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67" name="Freeform 87"/>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68" name="Group 88"/>
              <p:cNvGrpSpPr>
                <a:grpSpLocks/>
              </p:cNvGrpSpPr>
              <p:nvPr/>
            </p:nvGrpSpPr>
            <p:grpSpPr bwMode="auto">
              <a:xfrm>
                <a:off x="847" y="2730"/>
                <a:ext cx="490" cy="497"/>
                <a:chOff x="967" y="1678"/>
                <a:chExt cx="688" cy="700"/>
              </a:xfrm>
            </p:grpSpPr>
            <p:sp>
              <p:nvSpPr>
                <p:cNvPr id="199769" name="Text Box 89"/>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70" name="Group 90"/>
                <p:cNvGrpSpPr>
                  <a:grpSpLocks/>
                </p:cNvGrpSpPr>
                <p:nvPr/>
              </p:nvGrpSpPr>
              <p:grpSpPr bwMode="auto">
                <a:xfrm>
                  <a:off x="1035" y="1764"/>
                  <a:ext cx="552" cy="529"/>
                  <a:chOff x="1045" y="1780"/>
                  <a:chExt cx="806" cy="773"/>
                </a:xfrm>
              </p:grpSpPr>
              <p:sp>
                <p:nvSpPr>
                  <p:cNvPr id="199771" name="Freeform 91"/>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2" name="Freeform 92"/>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3" name="Freeform 93"/>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4" name="Freeform 94"/>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5" name="Freeform 95"/>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6" name="Freeform 96"/>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7" name="Freeform 97"/>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8" name="Freeform 98"/>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79" name="Freeform 99"/>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0" name="Freeform 100"/>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1" name="Freeform 101"/>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82" name="Group 102"/>
              <p:cNvGrpSpPr>
                <a:grpSpLocks/>
              </p:cNvGrpSpPr>
              <p:nvPr/>
            </p:nvGrpSpPr>
            <p:grpSpPr bwMode="auto">
              <a:xfrm>
                <a:off x="2187" y="2730"/>
                <a:ext cx="490" cy="497"/>
                <a:chOff x="967" y="1678"/>
                <a:chExt cx="688" cy="700"/>
              </a:xfrm>
            </p:grpSpPr>
            <p:sp>
              <p:nvSpPr>
                <p:cNvPr id="199783" name="Text Box 103"/>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84" name="Group 104"/>
                <p:cNvGrpSpPr>
                  <a:grpSpLocks/>
                </p:cNvGrpSpPr>
                <p:nvPr/>
              </p:nvGrpSpPr>
              <p:grpSpPr bwMode="auto">
                <a:xfrm>
                  <a:off x="1035" y="1764"/>
                  <a:ext cx="552" cy="529"/>
                  <a:chOff x="1045" y="1780"/>
                  <a:chExt cx="806" cy="773"/>
                </a:xfrm>
              </p:grpSpPr>
              <p:sp>
                <p:nvSpPr>
                  <p:cNvPr id="199785" name="Freeform 105"/>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6" name="Freeform 106"/>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7" name="Freeform 107"/>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8" name="Freeform 108"/>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89" name="Freeform 109"/>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0" name="Freeform 110"/>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1" name="Freeform 111"/>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2" name="Freeform 112"/>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3" name="Freeform 113"/>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4" name="Freeform 114"/>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795" name="Freeform 115"/>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nvGrpSpPr>
              <p:cNvPr id="199796" name="Group 116"/>
              <p:cNvGrpSpPr>
                <a:grpSpLocks/>
              </p:cNvGrpSpPr>
              <p:nvPr/>
            </p:nvGrpSpPr>
            <p:grpSpPr bwMode="auto">
              <a:xfrm>
                <a:off x="1383" y="2730"/>
                <a:ext cx="489" cy="497"/>
                <a:chOff x="967" y="1678"/>
                <a:chExt cx="688" cy="700"/>
              </a:xfrm>
            </p:grpSpPr>
            <p:sp>
              <p:nvSpPr>
                <p:cNvPr id="199797" name="Text Box 117"/>
                <p:cNvSpPr txBox="1">
                  <a:spLocks noChangeArrowheads="1"/>
                </p:cNvSpPr>
                <p:nvPr/>
              </p:nvSpPr>
              <p:spPr bwMode="auto">
                <a:xfrm>
                  <a:off x="967" y="1678"/>
                  <a:ext cx="688" cy="700"/>
                </a:xfrm>
                <a:prstGeom prst="rect">
                  <a:avLst/>
                </a:prstGeom>
                <a:noFill/>
                <a:ln w="19050">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798" name="Group 118"/>
                <p:cNvGrpSpPr>
                  <a:grpSpLocks/>
                </p:cNvGrpSpPr>
                <p:nvPr/>
              </p:nvGrpSpPr>
              <p:grpSpPr bwMode="auto">
                <a:xfrm>
                  <a:off x="1035" y="1764"/>
                  <a:ext cx="552" cy="529"/>
                  <a:chOff x="1045" y="1780"/>
                  <a:chExt cx="806" cy="773"/>
                </a:xfrm>
              </p:grpSpPr>
              <p:sp>
                <p:nvSpPr>
                  <p:cNvPr id="199799" name="Freeform 119"/>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0" name="Freeform 120"/>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1" name="Freeform 121"/>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2" name="Freeform 122"/>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3" name="Freeform 123"/>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4" name="Freeform 124"/>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5" name="Freeform 125"/>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6" name="Freeform 126"/>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7" name="Freeform 127"/>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8" name="Freeform 128"/>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09" name="Freeform 129"/>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grpSp>
        <p:sp>
          <p:nvSpPr>
            <p:cNvPr id="199810" name="Text Box 130"/>
            <p:cNvSpPr txBox="1">
              <a:spLocks noChangeArrowheads="1"/>
            </p:cNvSpPr>
            <p:nvPr/>
          </p:nvSpPr>
          <p:spPr bwMode="auto">
            <a:xfrm>
              <a:off x="2068514" y="5570538"/>
              <a:ext cx="911225" cy="366712"/>
            </a:xfrm>
            <a:prstGeom prst="rect">
              <a:avLst/>
            </a:prstGeom>
            <a:noFill/>
            <a:ln w="19050" algn="ctr">
              <a:noFill/>
              <a:miter lim="800000"/>
              <a:headEnd/>
              <a:tailEnd/>
            </a:ln>
            <a:effectLst/>
          </p:spPr>
          <p:txBody>
            <a:bodyPr>
              <a:spAutoFit/>
            </a:bodyPr>
            <a:lstStyle/>
            <a:p>
              <a:pPr algn="ctr"/>
              <a:r>
                <a:rPr lang="en-US" b="1">
                  <a:solidFill>
                    <a:schemeClr val="accent2"/>
                  </a:solidFill>
                  <a:latin typeface="Arial" pitchFamily="34" charset="0"/>
                </a:rPr>
                <a:t>Grid 1</a:t>
              </a:r>
            </a:p>
          </p:txBody>
        </p:sp>
        <p:sp>
          <p:nvSpPr>
            <p:cNvPr id="199811" name="Line 131"/>
            <p:cNvSpPr>
              <a:spLocks noChangeShapeType="1"/>
            </p:cNvSpPr>
            <p:nvPr/>
          </p:nvSpPr>
          <p:spPr bwMode="auto">
            <a:xfrm>
              <a:off x="5880100" y="5073650"/>
              <a:ext cx="585788" cy="0"/>
            </a:xfrm>
            <a:prstGeom prst="line">
              <a:avLst/>
            </a:prstGeom>
            <a:noFill/>
            <a:ln w="76200">
              <a:solidFill>
                <a:srgbClr val="0000FF"/>
              </a:solidFill>
              <a:round/>
              <a:headEnd type="triangle" w="med" len="med"/>
              <a:tailEnd type="triangle" w="med" len="med"/>
            </a:ln>
            <a:effectLst/>
          </p:spPr>
          <p:txBody>
            <a:bodyPr/>
            <a:lstStyle/>
            <a:p>
              <a:endParaRPr lang="en-US"/>
            </a:p>
          </p:txBody>
        </p:sp>
        <p:sp>
          <p:nvSpPr>
            <p:cNvPr id="199812" name="Line 132"/>
            <p:cNvSpPr>
              <a:spLocks noChangeShapeType="1"/>
            </p:cNvSpPr>
            <p:nvPr/>
          </p:nvSpPr>
          <p:spPr bwMode="auto">
            <a:xfrm>
              <a:off x="5880100" y="6283325"/>
              <a:ext cx="585788" cy="0"/>
            </a:xfrm>
            <a:prstGeom prst="line">
              <a:avLst/>
            </a:prstGeom>
            <a:noFill/>
            <a:ln w="76200">
              <a:solidFill>
                <a:srgbClr val="0000FF"/>
              </a:solidFill>
              <a:round/>
              <a:headEnd type="triangle" w="med" len="med"/>
              <a:tailEnd type="triangle" w="med" len="med"/>
            </a:ln>
            <a:effectLst/>
          </p:spPr>
          <p:txBody>
            <a:bodyPr/>
            <a:lstStyle/>
            <a:p>
              <a:endParaRPr lang="en-US"/>
            </a:p>
          </p:txBody>
        </p:sp>
        <p:sp>
          <p:nvSpPr>
            <p:cNvPr id="199813" name="Line 133"/>
            <p:cNvSpPr>
              <a:spLocks noChangeShapeType="1"/>
            </p:cNvSpPr>
            <p:nvPr/>
          </p:nvSpPr>
          <p:spPr bwMode="auto">
            <a:xfrm>
              <a:off x="8418513" y="4656138"/>
              <a:ext cx="0" cy="2038350"/>
            </a:xfrm>
            <a:prstGeom prst="line">
              <a:avLst/>
            </a:prstGeom>
            <a:noFill/>
            <a:ln w="38100">
              <a:solidFill>
                <a:schemeClr val="accent2"/>
              </a:solidFill>
              <a:round/>
              <a:headEnd/>
              <a:tailEnd type="stealth" w="med" len="lg"/>
            </a:ln>
            <a:effectLst/>
          </p:spPr>
          <p:txBody>
            <a:bodyPr/>
            <a:lstStyle/>
            <a:p>
              <a:endParaRPr lang="en-US"/>
            </a:p>
          </p:txBody>
        </p:sp>
        <p:sp>
          <p:nvSpPr>
            <p:cNvPr id="199814" name="Text Box 134"/>
            <p:cNvSpPr txBox="1">
              <a:spLocks noChangeArrowheads="1"/>
            </p:cNvSpPr>
            <p:nvPr/>
          </p:nvSpPr>
          <p:spPr bwMode="auto">
            <a:xfrm>
              <a:off x="8534400" y="5346700"/>
              <a:ext cx="1708150" cy="915988"/>
            </a:xfrm>
            <a:prstGeom prst="rect">
              <a:avLst/>
            </a:prstGeom>
            <a:noFill/>
            <a:ln w="19050" algn="ctr">
              <a:noFill/>
              <a:miter lim="800000"/>
              <a:headEnd/>
              <a:tailEnd/>
            </a:ln>
            <a:effectLst/>
          </p:spPr>
          <p:txBody>
            <a:bodyPr>
              <a:spAutoFit/>
            </a:bodyPr>
            <a:lstStyle/>
            <a:p>
              <a:r>
                <a:rPr lang="en-US" b="1">
                  <a:solidFill>
                    <a:schemeClr val="accent2"/>
                  </a:solidFill>
                  <a:latin typeface="Arial" pitchFamily="34" charset="0"/>
                </a:rPr>
                <a:t>Sequential</a:t>
              </a:r>
            </a:p>
            <a:p>
              <a:r>
                <a:rPr lang="en-US" b="1">
                  <a:solidFill>
                    <a:schemeClr val="accent2"/>
                  </a:solidFill>
                  <a:latin typeface="Arial" pitchFamily="34" charset="0"/>
                </a:rPr>
                <a:t>Grids</a:t>
              </a:r>
            </a:p>
            <a:p>
              <a:r>
                <a:rPr lang="en-US" b="1">
                  <a:solidFill>
                    <a:schemeClr val="accent2"/>
                  </a:solidFill>
                  <a:latin typeface="Arial" pitchFamily="34" charset="0"/>
                </a:rPr>
                <a:t>in Time</a:t>
              </a:r>
            </a:p>
          </p:txBody>
        </p:sp>
      </p:grpSp>
      <p:grpSp>
        <p:nvGrpSpPr>
          <p:cNvPr id="4" name="Group 3">
            <a:extLst>
              <a:ext uri="{FF2B5EF4-FFF2-40B4-BE49-F238E27FC236}">
                <a16:creationId xmlns:a16="http://schemas.microsoft.com/office/drawing/2014/main" id="{4D3B1321-0243-43DF-9EFF-279613B8A5E1}"/>
              </a:ext>
            </a:extLst>
          </p:cNvPr>
          <p:cNvGrpSpPr/>
          <p:nvPr/>
        </p:nvGrpSpPr>
        <p:grpSpPr>
          <a:xfrm>
            <a:off x="468826" y="2468484"/>
            <a:ext cx="3429000" cy="1660525"/>
            <a:chOff x="1600200" y="2530476"/>
            <a:chExt cx="3429000" cy="1660525"/>
          </a:xfrm>
        </p:grpSpPr>
        <p:sp>
          <p:nvSpPr>
            <p:cNvPr id="199842" name="Rectangle 162"/>
            <p:cNvSpPr>
              <a:spLocks noChangeArrowheads="1"/>
            </p:cNvSpPr>
            <p:nvPr/>
          </p:nvSpPr>
          <p:spPr bwMode="auto">
            <a:xfrm>
              <a:off x="1600200" y="2530476"/>
              <a:ext cx="3429000" cy="1660525"/>
            </a:xfrm>
            <a:prstGeom prst="rect">
              <a:avLst/>
            </a:prstGeom>
            <a:solidFill>
              <a:srgbClr val="FF9933">
                <a:alpha val="61000"/>
              </a:srgbClr>
            </a:solidFill>
            <a:ln w="9525">
              <a:solidFill>
                <a:schemeClr val="tx1"/>
              </a:solidFill>
              <a:miter lim="800000"/>
              <a:headEnd/>
              <a:tailEnd/>
            </a:ln>
            <a:effectLst/>
          </p:spPr>
          <p:txBody>
            <a:bodyPr wrap="none" anchor="ctr"/>
            <a:lstStyle/>
            <a:p>
              <a:endParaRPr lang="en-US"/>
            </a:p>
          </p:txBody>
        </p:sp>
        <p:grpSp>
          <p:nvGrpSpPr>
            <p:cNvPr id="199816" name="Group 136"/>
            <p:cNvGrpSpPr>
              <a:grpSpLocks/>
            </p:cNvGrpSpPr>
            <p:nvPr/>
          </p:nvGrpSpPr>
          <p:grpSpPr bwMode="auto">
            <a:xfrm>
              <a:off x="1752600" y="2595564"/>
              <a:ext cx="1092200" cy="1443037"/>
              <a:chOff x="286" y="1620"/>
              <a:chExt cx="688" cy="909"/>
            </a:xfrm>
          </p:grpSpPr>
          <p:grpSp>
            <p:nvGrpSpPr>
              <p:cNvPr id="199817" name="Group 137"/>
              <p:cNvGrpSpPr>
                <a:grpSpLocks/>
              </p:cNvGrpSpPr>
              <p:nvPr/>
            </p:nvGrpSpPr>
            <p:grpSpPr bwMode="auto">
              <a:xfrm>
                <a:off x="286" y="1829"/>
                <a:ext cx="688" cy="700"/>
                <a:chOff x="967" y="1678"/>
                <a:chExt cx="688" cy="700"/>
              </a:xfrm>
            </p:grpSpPr>
            <p:sp>
              <p:nvSpPr>
                <p:cNvPr id="199818" name="Text Box 138"/>
                <p:cNvSpPr txBox="1">
                  <a:spLocks noChangeArrowheads="1"/>
                </p:cNvSpPr>
                <p:nvPr/>
              </p:nvSpPr>
              <p:spPr bwMode="auto">
                <a:xfrm>
                  <a:off x="967" y="1678"/>
                  <a:ext cx="688" cy="700"/>
                </a:xfrm>
                <a:prstGeom prst="rect">
                  <a:avLst/>
                </a:prstGeom>
                <a:noFill/>
                <a:ln w="28575">
                  <a:solidFill>
                    <a:srgbClr val="00CC00"/>
                  </a:solidFill>
                  <a:miter lim="800000"/>
                  <a:headEnd/>
                  <a:tailEnd/>
                </a:ln>
                <a:effectLst/>
              </p:spPr>
              <p:txBody>
                <a:bodyPr lIns="0" rIns="0"/>
                <a:lstStyle/>
                <a:p>
                  <a:pPr algn="ctr">
                    <a:lnSpc>
                      <a:spcPct val="85000"/>
                    </a:lnSpc>
                    <a:spcBef>
                      <a:spcPct val="10000"/>
                    </a:spcBef>
                  </a:pPr>
                  <a:endParaRPr lang="en-US" sz="1200" b="1">
                    <a:latin typeface="Arial" pitchFamily="34" charset="0"/>
                  </a:endParaRPr>
                </a:p>
              </p:txBody>
            </p:sp>
            <p:grpSp>
              <p:nvGrpSpPr>
                <p:cNvPr id="199819" name="Group 139"/>
                <p:cNvGrpSpPr>
                  <a:grpSpLocks/>
                </p:cNvGrpSpPr>
                <p:nvPr/>
              </p:nvGrpSpPr>
              <p:grpSpPr bwMode="auto">
                <a:xfrm>
                  <a:off x="1035" y="1764"/>
                  <a:ext cx="552" cy="529"/>
                  <a:chOff x="1045" y="1780"/>
                  <a:chExt cx="806" cy="773"/>
                </a:xfrm>
              </p:grpSpPr>
              <p:sp>
                <p:nvSpPr>
                  <p:cNvPr id="199820" name="Freeform 140"/>
                  <p:cNvSpPr>
                    <a:spLocks/>
                  </p:cNvSpPr>
                  <p:nvPr/>
                </p:nvSpPr>
                <p:spPr bwMode="auto">
                  <a:xfrm>
                    <a:off x="1045"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1" name="Freeform 141"/>
                  <p:cNvSpPr>
                    <a:spLocks/>
                  </p:cNvSpPr>
                  <p:nvPr/>
                </p:nvSpPr>
                <p:spPr bwMode="auto">
                  <a:xfrm>
                    <a:off x="1116"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2" name="Freeform 142"/>
                  <p:cNvSpPr>
                    <a:spLocks/>
                  </p:cNvSpPr>
                  <p:nvPr/>
                </p:nvSpPr>
                <p:spPr bwMode="auto">
                  <a:xfrm>
                    <a:off x="1181"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3" name="Freeform 143"/>
                  <p:cNvSpPr>
                    <a:spLocks/>
                  </p:cNvSpPr>
                  <p:nvPr/>
                </p:nvSpPr>
                <p:spPr bwMode="auto">
                  <a:xfrm>
                    <a:off x="1247" y="1780"/>
                    <a:ext cx="147"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4" name="Freeform 144"/>
                  <p:cNvSpPr>
                    <a:spLocks/>
                  </p:cNvSpPr>
                  <p:nvPr/>
                </p:nvSpPr>
                <p:spPr bwMode="auto">
                  <a:xfrm>
                    <a:off x="1312"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5" name="Freeform 145"/>
                  <p:cNvSpPr>
                    <a:spLocks/>
                  </p:cNvSpPr>
                  <p:nvPr/>
                </p:nvSpPr>
                <p:spPr bwMode="auto">
                  <a:xfrm>
                    <a:off x="1378"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6" name="Freeform 146"/>
                  <p:cNvSpPr>
                    <a:spLocks/>
                  </p:cNvSpPr>
                  <p:nvPr/>
                </p:nvSpPr>
                <p:spPr bwMode="auto">
                  <a:xfrm>
                    <a:off x="1443"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7" name="Freeform 147"/>
                  <p:cNvSpPr>
                    <a:spLocks/>
                  </p:cNvSpPr>
                  <p:nvPr/>
                </p:nvSpPr>
                <p:spPr bwMode="auto">
                  <a:xfrm>
                    <a:off x="1509"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8" name="Freeform 148"/>
                  <p:cNvSpPr>
                    <a:spLocks/>
                  </p:cNvSpPr>
                  <p:nvPr/>
                </p:nvSpPr>
                <p:spPr bwMode="auto">
                  <a:xfrm>
                    <a:off x="1574"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29" name="Freeform 149"/>
                  <p:cNvSpPr>
                    <a:spLocks/>
                  </p:cNvSpPr>
                  <p:nvPr/>
                </p:nvSpPr>
                <p:spPr bwMode="auto">
                  <a:xfrm>
                    <a:off x="1640" y="1780"/>
                    <a:ext cx="145"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sp>
                <p:nvSpPr>
                  <p:cNvPr id="199830" name="Freeform 150"/>
                  <p:cNvSpPr>
                    <a:spLocks/>
                  </p:cNvSpPr>
                  <p:nvPr/>
                </p:nvSpPr>
                <p:spPr bwMode="auto">
                  <a:xfrm>
                    <a:off x="1705" y="1780"/>
                    <a:ext cx="146" cy="773"/>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cmpd="sng">
                    <a:solidFill>
                      <a:schemeClr val="tx1"/>
                    </a:solidFill>
                    <a:round/>
                    <a:headEnd type="none" w="med" len="med"/>
                    <a:tailEnd type="triangle" w="med" len="med"/>
                  </a:ln>
                  <a:effectLst/>
                </p:spPr>
                <p:txBody>
                  <a:bodyPr/>
                  <a:lstStyle/>
                  <a:p>
                    <a:endParaRPr lang="en-US"/>
                  </a:p>
                </p:txBody>
              </p:sp>
            </p:grpSp>
          </p:grpSp>
          <p:sp>
            <p:nvSpPr>
              <p:cNvPr id="199831" name="Text Box 151"/>
              <p:cNvSpPr txBox="1">
                <a:spLocks noChangeArrowheads="1"/>
              </p:cNvSpPr>
              <p:nvPr/>
            </p:nvSpPr>
            <p:spPr bwMode="auto">
              <a:xfrm>
                <a:off x="376" y="1620"/>
                <a:ext cx="508" cy="231"/>
              </a:xfrm>
              <a:prstGeom prst="rect">
                <a:avLst/>
              </a:prstGeom>
              <a:noFill/>
              <a:ln w="19050" algn="ctr">
                <a:noFill/>
                <a:miter lim="800000"/>
                <a:headEnd/>
                <a:tailEnd/>
              </a:ln>
              <a:effectLst/>
            </p:spPr>
            <p:txBody>
              <a:bodyPr wrap="none">
                <a:spAutoFit/>
              </a:bodyPr>
              <a:lstStyle/>
              <a:p>
                <a:pPr algn="ctr"/>
                <a:r>
                  <a:rPr lang="en-US" b="1">
                    <a:solidFill>
                      <a:schemeClr val="accent2"/>
                    </a:solidFill>
                    <a:latin typeface="Arial" pitchFamily="34" charset="0"/>
                  </a:rPr>
                  <a:t>Block</a:t>
                </a:r>
              </a:p>
            </p:txBody>
          </p:sp>
        </p:grpSp>
        <p:sp>
          <p:nvSpPr>
            <p:cNvPr id="199832" name="Rectangle 152"/>
            <p:cNvSpPr>
              <a:spLocks noChangeArrowheads="1"/>
            </p:cNvSpPr>
            <p:nvPr/>
          </p:nvSpPr>
          <p:spPr bwMode="auto">
            <a:xfrm>
              <a:off x="3449638" y="3101975"/>
              <a:ext cx="1465262" cy="762000"/>
            </a:xfrm>
            <a:prstGeom prst="rect">
              <a:avLst/>
            </a:prstGeom>
            <a:solidFill>
              <a:schemeClr val="hlink"/>
            </a:solidFill>
            <a:ln w="19050" algn="ctr">
              <a:solidFill>
                <a:schemeClr val="tx1"/>
              </a:solidFill>
              <a:miter lim="800000"/>
              <a:headEnd/>
              <a:tailEnd/>
            </a:ln>
            <a:effectLst/>
          </p:spPr>
          <p:txBody>
            <a:bodyPr wrap="none" anchor="ctr"/>
            <a:lstStyle/>
            <a:p>
              <a:pPr algn="ctr">
                <a:lnSpc>
                  <a:spcPct val="85000"/>
                </a:lnSpc>
                <a:spcBef>
                  <a:spcPct val="10000"/>
                </a:spcBef>
              </a:pPr>
              <a:r>
                <a:rPr lang="en-US" b="1">
                  <a:latin typeface="Arial" pitchFamily="34" charset="0"/>
                </a:rPr>
                <a:t>Shared</a:t>
              </a:r>
            </a:p>
            <a:p>
              <a:pPr algn="ctr">
                <a:lnSpc>
                  <a:spcPct val="85000"/>
                </a:lnSpc>
                <a:spcBef>
                  <a:spcPct val="10000"/>
                </a:spcBef>
              </a:pPr>
              <a:r>
                <a:rPr lang="en-US" b="1">
                  <a:latin typeface="Arial" pitchFamily="34" charset="0"/>
                </a:rPr>
                <a:t>Memory</a:t>
              </a:r>
            </a:p>
          </p:txBody>
        </p:sp>
        <p:grpSp>
          <p:nvGrpSpPr>
            <p:cNvPr id="199833" name="Group 153"/>
            <p:cNvGrpSpPr>
              <a:grpSpLocks/>
            </p:cNvGrpSpPr>
            <p:nvPr/>
          </p:nvGrpSpPr>
          <p:grpSpPr bwMode="auto">
            <a:xfrm>
              <a:off x="2849564" y="3181350"/>
              <a:ext cx="585787" cy="603250"/>
              <a:chOff x="977" y="1843"/>
              <a:chExt cx="369" cy="380"/>
            </a:xfrm>
          </p:grpSpPr>
          <p:sp>
            <p:nvSpPr>
              <p:cNvPr id="199834" name="Line 154"/>
              <p:cNvSpPr>
                <a:spLocks noChangeShapeType="1"/>
              </p:cNvSpPr>
              <p:nvPr/>
            </p:nvSpPr>
            <p:spPr bwMode="auto">
              <a:xfrm>
                <a:off x="977" y="2033"/>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35" name="Line 155"/>
              <p:cNvSpPr>
                <a:spLocks noChangeShapeType="1"/>
              </p:cNvSpPr>
              <p:nvPr/>
            </p:nvSpPr>
            <p:spPr bwMode="auto">
              <a:xfrm>
                <a:off x="977" y="1969"/>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36" name="Line 156"/>
              <p:cNvSpPr>
                <a:spLocks noChangeShapeType="1"/>
              </p:cNvSpPr>
              <p:nvPr/>
            </p:nvSpPr>
            <p:spPr bwMode="auto">
              <a:xfrm>
                <a:off x="977" y="1906"/>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37" name="Line 157"/>
              <p:cNvSpPr>
                <a:spLocks noChangeShapeType="1"/>
              </p:cNvSpPr>
              <p:nvPr/>
            </p:nvSpPr>
            <p:spPr bwMode="auto">
              <a:xfrm>
                <a:off x="977" y="2096"/>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38" name="Line 158"/>
              <p:cNvSpPr>
                <a:spLocks noChangeShapeType="1"/>
              </p:cNvSpPr>
              <p:nvPr/>
            </p:nvSpPr>
            <p:spPr bwMode="auto">
              <a:xfrm>
                <a:off x="977" y="2159"/>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39" name="Line 159"/>
              <p:cNvSpPr>
                <a:spLocks noChangeShapeType="1"/>
              </p:cNvSpPr>
              <p:nvPr/>
            </p:nvSpPr>
            <p:spPr bwMode="auto">
              <a:xfrm>
                <a:off x="977" y="1843"/>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sp>
            <p:nvSpPr>
              <p:cNvPr id="199840" name="Line 160"/>
              <p:cNvSpPr>
                <a:spLocks noChangeShapeType="1"/>
              </p:cNvSpPr>
              <p:nvPr/>
            </p:nvSpPr>
            <p:spPr bwMode="auto">
              <a:xfrm>
                <a:off x="977" y="2223"/>
                <a:ext cx="369" cy="0"/>
              </a:xfrm>
              <a:prstGeom prst="line">
                <a:avLst/>
              </a:prstGeom>
              <a:noFill/>
              <a:ln w="38100">
                <a:solidFill>
                  <a:srgbClr val="0000FF"/>
                </a:solidFill>
                <a:round/>
                <a:headEnd type="triangle" w="med" len="med"/>
                <a:tailEnd type="triangle" w="med" len="med"/>
              </a:ln>
              <a:effectLst/>
            </p:spPr>
            <p:txBody>
              <a:bodyPr/>
              <a:lstStyle/>
              <a:p>
                <a:endParaRPr lang="en-US"/>
              </a:p>
            </p:txBody>
          </p:sp>
        </p:grpSp>
      </p:grpSp>
    </p:spTree>
    <p:extLst>
      <p:ext uri="{BB962C8B-B14F-4D97-AF65-F5344CB8AC3E}">
        <p14:creationId xmlns:p14="http://schemas.microsoft.com/office/powerpoint/2010/main" val="379224624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sz="3200" dirty="0"/>
              <a:t>Example: Matrix Multiplication, Revisited</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53</a:t>
            </a:fld>
            <a:endParaRPr lang="en-US" altLang="en-US" dirty="0"/>
          </a:p>
        </p:txBody>
      </p:sp>
      <p:sp>
        <p:nvSpPr>
          <p:cNvPr id="965635" name="Rectangle 3"/>
          <p:cNvSpPr>
            <a:spLocks noGrp="1" noChangeArrowheads="1"/>
          </p:cNvSpPr>
          <p:nvPr>
            <p:ph idx="4294967295"/>
          </p:nvPr>
        </p:nvSpPr>
        <p:spPr>
          <a:xfrm>
            <a:off x="440086" y="1827298"/>
            <a:ext cx="9884369" cy="4211653"/>
          </a:xfrm>
        </p:spPr>
        <p:txBody>
          <a:bodyPr>
            <a:normAutofit/>
          </a:bodyPr>
          <a:lstStyle/>
          <a:p>
            <a:endParaRPr lang="en-US" sz="2000" dirty="0"/>
          </a:p>
          <a:p>
            <a:r>
              <a:rPr lang="en-US" sz="2000" dirty="0"/>
              <a:t>Purpose</a:t>
            </a:r>
          </a:p>
          <a:p>
            <a:pPr lvl="1"/>
            <a:r>
              <a:rPr lang="en-US" sz="1800" dirty="0"/>
              <a:t>See an example where the use of multiple blocks of threads plays a central role</a:t>
            </a:r>
          </a:p>
          <a:p>
            <a:pPr lvl="1"/>
            <a:endParaRPr lang="en-US" sz="1800" dirty="0"/>
          </a:p>
          <a:p>
            <a:pPr lvl="1"/>
            <a:r>
              <a:rPr lang="en-US" sz="1800" dirty="0"/>
              <a:t>Highlight the use/role of the shared memory</a:t>
            </a:r>
          </a:p>
          <a:p>
            <a:pPr lvl="1"/>
            <a:endParaRPr lang="en-US" sz="1800" dirty="0"/>
          </a:p>
          <a:p>
            <a:pPr lvl="1"/>
            <a:r>
              <a:rPr lang="en-US" sz="1800" dirty="0"/>
              <a:t>Point out the </a:t>
            </a:r>
            <a:r>
              <a:rPr lang="en-US" sz="1800" b="1" dirty="0">
                <a:solidFill>
                  <a:srgbClr val="0070C0"/>
                </a:solidFill>
                <a:latin typeface="Courier New" panose="02070309020205020404" pitchFamily="49" charset="0"/>
                <a:cs typeface="Courier New" panose="02070309020205020404" pitchFamily="49" charset="0"/>
              </a:rPr>
              <a:t>__</a:t>
            </a:r>
            <a:r>
              <a:rPr lang="en-US" sz="1800" b="1" dirty="0" err="1">
                <a:solidFill>
                  <a:srgbClr val="0070C0"/>
                </a:solidFill>
                <a:latin typeface="Courier New" panose="02070309020205020404" pitchFamily="49" charset="0"/>
                <a:cs typeface="Courier New" panose="02070309020205020404" pitchFamily="49" charset="0"/>
              </a:rPr>
              <a:t>syncthreads</a:t>
            </a:r>
            <a:r>
              <a:rPr lang="en-US" sz="1800" b="1" dirty="0">
                <a:solidFill>
                  <a:srgbClr val="0070C0"/>
                </a:solidFill>
                <a:latin typeface="Courier New" panose="02070309020205020404" pitchFamily="49" charset="0"/>
                <a:cs typeface="Courier New" panose="02070309020205020404" pitchFamily="49" charset="0"/>
              </a:rPr>
              <a:t>()</a:t>
            </a:r>
            <a:r>
              <a:rPr lang="en-US" sz="1800" dirty="0"/>
              <a:t> function call </a:t>
            </a:r>
          </a:p>
          <a:p>
            <a:pPr lvl="1"/>
            <a:endParaRPr lang="en-US" sz="1800" dirty="0"/>
          </a:p>
          <a:p>
            <a:endParaRPr lang="en-US" sz="2000" dirty="0"/>
          </a:p>
          <a:p>
            <a:r>
              <a:rPr lang="en-US" sz="2000" dirty="0"/>
              <a:t>NOTE: A one dimensional array stores the entries in the matrix</a:t>
            </a:r>
          </a:p>
        </p:txBody>
      </p:sp>
    </p:spTree>
    <p:extLst>
      <p:ext uri="{BB962C8B-B14F-4D97-AF65-F5344CB8AC3E}">
        <p14:creationId xmlns:p14="http://schemas.microsoft.com/office/powerpoint/2010/main" val="349685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ln/>
        </p:spPr>
        <p:txBody>
          <a:bodyPr vert="horz" lIns="0" tIns="0" rIns="0" bIns="0" rtlCol="0" anchor="ctr">
            <a:sp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t>A Critique of the Old Matrix Multiplication Example</a:t>
            </a:r>
          </a:p>
        </p:txBody>
      </p:sp>
      <p:sp>
        <p:nvSpPr>
          <p:cNvPr id="3" name="Slide Number Placeholder 2"/>
          <p:cNvSpPr>
            <a:spLocks noGrp="1"/>
          </p:cNvSpPr>
          <p:nvPr>
            <p:ph type="sldNum" sz="quarter" idx="12"/>
          </p:nvPr>
        </p:nvSpPr>
        <p:spPr/>
        <p:txBody>
          <a:bodyPr/>
          <a:lstStyle/>
          <a:p>
            <a:fld id="{4E725018-5697-4C52-ADE9-4C1ED354D3F1}" type="slidenum">
              <a:rPr lang="en-US" altLang="en-US" smtClean="0"/>
              <a:pPr/>
              <a:t>54</a:t>
            </a:fld>
            <a:endParaRPr lang="en-US" altLang="en-US" dirty="0"/>
          </a:p>
        </p:txBody>
      </p:sp>
      <p:sp>
        <p:nvSpPr>
          <p:cNvPr id="68611" name="Rectangle 3"/>
          <p:cNvSpPr>
            <a:spLocks noGrp="1" noChangeArrowheads="1"/>
          </p:cNvSpPr>
          <p:nvPr>
            <p:ph type="body" sz="half" idx="4294967295"/>
          </p:nvPr>
        </p:nvSpPr>
        <p:spPr>
          <a:xfrm>
            <a:off x="356645" y="1229452"/>
            <a:ext cx="6199322" cy="5029200"/>
          </a:xfrm>
        </p:spPr>
        <p:txBody>
          <a:bodyPr>
            <a:normAutofit/>
          </a:bodyPr>
          <a:lstStyle/>
          <a:p>
            <a:pPr>
              <a:lnSpc>
                <a:spcPct val="90000"/>
              </a:lnSpc>
            </a:pPr>
            <a:endParaRPr lang="en-GB" sz="1800" dirty="0"/>
          </a:p>
          <a:p>
            <a:pPr>
              <a:lnSpc>
                <a:spcPct val="90000"/>
              </a:lnSpc>
            </a:pPr>
            <a:r>
              <a:rPr lang="en-GB" sz="1800" dirty="0"/>
              <a:t>One row of </a:t>
            </a:r>
            <a:r>
              <a:rPr lang="en-GB" sz="1800" dirty="0">
                <a:latin typeface="Courier New" panose="02070309020205020404" pitchFamily="49" charset="0"/>
                <a:cs typeface="Courier New" panose="02070309020205020404" pitchFamily="49" charset="0"/>
              </a:rPr>
              <a:t>M</a:t>
            </a:r>
            <a:r>
              <a:rPr lang="en-GB" sz="1800" dirty="0"/>
              <a:t> is loaded </a:t>
            </a:r>
            <a:r>
              <a:rPr lang="en-GB" sz="1800" dirty="0" err="1">
                <a:latin typeface="Courier New" panose="02070309020205020404" pitchFamily="49" charset="0"/>
                <a:cs typeface="Courier New" panose="02070309020205020404" pitchFamily="49" charset="0"/>
              </a:rPr>
              <a:t>N.width</a:t>
            </a:r>
            <a:r>
              <a:rPr lang="en-GB" sz="1800" dirty="0"/>
              <a:t> times</a:t>
            </a:r>
          </a:p>
          <a:p>
            <a:pPr>
              <a:lnSpc>
                <a:spcPct val="90000"/>
              </a:lnSpc>
            </a:pPr>
            <a:r>
              <a:rPr lang="en-GB" sz="1800" dirty="0"/>
              <a:t>This happens for each row of </a:t>
            </a:r>
            <a:r>
              <a:rPr lang="en-GB" sz="1800" dirty="0">
                <a:latin typeface="Courier New" panose="02070309020205020404" pitchFamily="49" charset="0"/>
                <a:cs typeface="Courier New" panose="02070309020205020404" pitchFamily="49" charset="0"/>
              </a:rPr>
              <a:t>M</a:t>
            </a:r>
          </a:p>
          <a:p>
            <a:pPr>
              <a:lnSpc>
                <a:spcPct val="90000"/>
              </a:lnSpc>
            </a:pPr>
            <a:r>
              <a:rPr lang="en-GB" sz="1800" dirty="0"/>
              <a:t>Moral of the story: the matrix </a:t>
            </a:r>
            <a:r>
              <a:rPr lang="en-GB" sz="1800" dirty="0">
                <a:latin typeface="Courier New" panose="02070309020205020404" pitchFamily="49" charset="0"/>
                <a:cs typeface="Courier New" panose="02070309020205020404" pitchFamily="49" charset="0"/>
              </a:rPr>
              <a:t>M</a:t>
            </a:r>
            <a:r>
              <a:rPr lang="en-GB" sz="1800" dirty="0"/>
              <a:t> is loaded </a:t>
            </a:r>
            <a:r>
              <a:rPr lang="en-GB" sz="1800" dirty="0" err="1">
                <a:latin typeface="Courier New" panose="02070309020205020404" pitchFamily="49" charset="0"/>
                <a:cs typeface="Courier New" panose="02070309020205020404" pitchFamily="49" charset="0"/>
              </a:rPr>
              <a:t>N.width</a:t>
            </a:r>
            <a:r>
              <a:rPr lang="en-GB" sz="1800" dirty="0"/>
              <a:t> times</a:t>
            </a:r>
          </a:p>
          <a:p>
            <a:pPr>
              <a:lnSpc>
                <a:spcPct val="90000"/>
              </a:lnSpc>
            </a:pPr>
            <a:endParaRPr lang="en-GB" sz="1800" dirty="0"/>
          </a:p>
          <a:p>
            <a:pPr>
              <a:lnSpc>
                <a:spcPct val="90000"/>
              </a:lnSpc>
            </a:pPr>
            <a:endParaRPr lang="en-GB" sz="1800" dirty="0"/>
          </a:p>
          <a:p>
            <a:pPr>
              <a:lnSpc>
                <a:spcPct val="90000"/>
              </a:lnSpc>
            </a:pPr>
            <a:r>
              <a:rPr lang="en-GB" sz="1800" dirty="0"/>
              <a:t>One column of </a:t>
            </a:r>
            <a:r>
              <a:rPr lang="en-GB" sz="1800" dirty="0">
                <a:latin typeface="Courier New" panose="02070309020205020404" pitchFamily="49" charset="0"/>
                <a:cs typeface="Courier New" panose="02070309020205020404" pitchFamily="49" charset="0"/>
              </a:rPr>
              <a:t>N</a:t>
            </a:r>
            <a:r>
              <a:rPr lang="en-GB" sz="1800" dirty="0"/>
              <a:t> is loaded </a:t>
            </a:r>
            <a:r>
              <a:rPr lang="en-GB" sz="1800" dirty="0" err="1">
                <a:latin typeface="Courier New" panose="02070309020205020404" pitchFamily="49" charset="0"/>
                <a:cs typeface="Courier New" panose="02070309020205020404" pitchFamily="49" charset="0"/>
              </a:rPr>
              <a:t>M.height</a:t>
            </a:r>
            <a:r>
              <a:rPr lang="en-GB" sz="1800" dirty="0"/>
              <a:t> times</a:t>
            </a:r>
          </a:p>
          <a:p>
            <a:pPr>
              <a:lnSpc>
                <a:spcPct val="90000"/>
              </a:lnSpc>
            </a:pPr>
            <a:r>
              <a:rPr lang="en-GB" sz="1800" dirty="0"/>
              <a:t>This happens for each column of </a:t>
            </a:r>
            <a:r>
              <a:rPr lang="en-GB" sz="1800" dirty="0">
                <a:latin typeface="Courier New" panose="02070309020205020404" pitchFamily="49" charset="0"/>
                <a:cs typeface="Courier New" panose="02070309020205020404" pitchFamily="49" charset="0"/>
              </a:rPr>
              <a:t>N</a:t>
            </a:r>
          </a:p>
          <a:p>
            <a:pPr>
              <a:lnSpc>
                <a:spcPct val="90000"/>
              </a:lnSpc>
            </a:pPr>
            <a:r>
              <a:rPr lang="en-GB" sz="1800" dirty="0"/>
              <a:t>Moral of the story: the matrix </a:t>
            </a:r>
            <a:r>
              <a:rPr lang="en-GB" sz="1800" dirty="0">
                <a:latin typeface="Courier New" panose="02070309020205020404" pitchFamily="49" charset="0"/>
                <a:cs typeface="Courier New" panose="02070309020205020404" pitchFamily="49" charset="0"/>
              </a:rPr>
              <a:t>N</a:t>
            </a:r>
            <a:r>
              <a:rPr lang="en-GB" sz="1800" dirty="0"/>
              <a:t> is loaded </a:t>
            </a:r>
            <a:r>
              <a:rPr lang="en-GB" sz="1800" dirty="0" err="1">
                <a:latin typeface="Courier New" panose="02070309020205020404" pitchFamily="49" charset="0"/>
                <a:cs typeface="Courier New" panose="02070309020205020404" pitchFamily="49" charset="0"/>
              </a:rPr>
              <a:t>M.height</a:t>
            </a:r>
            <a:r>
              <a:rPr lang="en-GB" sz="1800" dirty="0"/>
              <a:t> times</a:t>
            </a:r>
          </a:p>
          <a:p>
            <a:pPr>
              <a:lnSpc>
                <a:spcPct val="90000"/>
              </a:lnSpc>
            </a:pPr>
            <a:endParaRPr lang="en-GB" sz="1800" dirty="0"/>
          </a:p>
          <a:p>
            <a:pPr>
              <a:lnSpc>
                <a:spcPct val="90000"/>
              </a:lnSpc>
            </a:pPr>
            <a:endParaRPr lang="en-GB" sz="1800" dirty="0"/>
          </a:p>
          <a:p>
            <a:pPr>
              <a:lnSpc>
                <a:spcPct val="90000"/>
              </a:lnSpc>
            </a:pPr>
            <a:r>
              <a:rPr lang="en-GB" sz="1800" dirty="0"/>
              <a:t>Loading </a:t>
            </a:r>
            <a:r>
              <a:rPr lang="en-GB" sz="1800" dirty="0">
                <a:latin typeface="Courier New" panose="02070309020205020404" pitchFamily="49" charset="0"/>
                <a:cs typeface="Courier New" panose="02070309020205020404" pitchFamily="49" charset="0"/>
              </a:rPr>
              <a:t>M</a:t>
            </a:r>
            <a:r>
              <a:rPr lang="en-GB" sz="1800" dirty="0"/>
              <a:t> and </a:t>
            </a:r>
            <a:r>
              <a:rPr lang="en-GB" sz="1800" dirty="0">
                <a:latin typeface="Courier New" panose="02070309020205020404" pitchFamily="49" charset="0"/>
                <a:cs typeface="Courier New" panose="02070309020205020404" pitchFamily="49" charset="0"/>
              </a:rPr>
              <a:t>N</a:t>
            </a:r>
            <a:r>
              <a:rPr lang="en-GB" sz="1800" dirty="0"/>
              <a:t> over and over → not a good idea, memory transactions are expensive</a:t>
            </a:r>
          </a:p>
          <a:p>
            <a:pPr>
              <a:lnSpc>
                <a:spcPct val="90000"/>
              </a:lnSpc>
            </a:pPr>
            <a:endParaRPr lang="en-US" sz="1800" dirty="0"/>
          </a:p>
        </p:txBody>
      </p:sp>
      <p:grpSp>
        <p:nvGrpSpPr>
          <p:cNvPr id="2" name="Group 1">
            <a:extLst>
              <a:ext uri="{FF2B5EF4-FFF2-40B4-BE49-F238E27FC236}">
                <a16:creationId xmlns:a16="http://schemas.microsoft.com/office/drawing/2014/main" id="{5298B3E3-4D73-4554-A733-2C2DC9D4A383}"/>
              </a:ext>
            </a:extLst>
          </p:cNvPr>
          <p:cNvGrpSpPr/>
          <p:nvPr/>
        </p:nvGrpSpPr>
        <p:grpSpPr>
          <a:xfrm>
            <a:off x="7592603" y="1396139"/>
            <a:ext cx="3865564" cy="4378841"/>
            <a:chOff x="6553200" y="1295400"/>
            <a:chExt cx="3865564" cy="4378841"/>
          </a:xfrm>
        </p:grpSpPr>
        <p:sp>
          <p:nvSpPr>
            <p:cNvPr id="68612" name="AutoShape 4"/>
            <p:cNvSpPr>
              <a:spLocks noChangeArrowheads="1"/>
            </p:cNvSpPr>
            <p:nvPr/>
          </p:nvSpPr>
          <p:spPr bwMode="auto">
            <a:xfrm>
              <a:off x="6700838" y="1420814"/>
              <a:ext cx="1897062" cy="2052637"/>
            </a:xfrm>
            <a:prstGeom prst="roundRect">
              <a:avLst>
                <a:gd name="adj" fmla="val 83"/>
              </a:avLst>
            </a:prstGeom>
            <a:solidFill>
              <a:srgbClr val="33A3A3"/>
            </a:solidFill>
            <a:ln w="9525">
              <a:solidFill>
                <a:srgbClr val="000000"/>
              </a:solidFill>
              <a:round/>
              <a:headEnd/>
              <a:tailEnd/>
            </a:ln>
            <a:effectLst/>
          </p:spPr>
          <p:txBody>
            <a:bodyPr lIns="0" tIns="0" rIns="0" bIns="0"/>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t> </a:t>
              </a:r>
              <a:r>
                <a:rPr lang="en-GB" sz="1000" b="1"/>
                <a:t>Grid 1</a:t>
              </a:r>
            </a:p>
          </p:txBody>
        </p:sp>
        <p:sp>
          <p:nvSpPr>
            <p:cNvPr id="68613" name="AutoShape 5"/>
            <p:cNvSpPr>
              <a:spLocks noChangeArrowheads="1"/>
            </p:cNvSpPr>
            <p:nvPr/>
          </p:nvSpPr>
          <p:spPr bwMode="auto">
            <a:xfrm>
              <a:off x="6859588" y="1624013"/>
              <a:ext cx="1587500" cy="1655762"/>
            </a:xfrm>
            <a:prstGeom prst="roundRect">
              <a:avLst>
                <a:gd name="adj" fmla="val 97"/>
              </a:avLst>
            </a:prstGeom>
            <a:solidFill>
              <a:srgbClr val="23FF23">
                <a:alpha val="54999"/>
              </a:srgbClr>
            </a:solidFill>
            <a:ln w="9525">
              <a:solidFill>
                <a:srgbClr val="000000"/>
              </a:solidFill>
              <a:round/>
              <a:headEnd/>
              <a:tailEnd/>
            </a:ln>
            <a:effectLst/>
          </p:spPr>
          <p:txBody>
            <a:bodyPr lIns="0" tIns="0" rIns="0" bIns="0"/>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b="1"/>
                <a:t>Block 1</a:t>
              </a:r>
            </a:p>
          </p:txBody>
        </p:sp>
        <p:sp>
          <p:nvSpPr>
            <p:cNvPr id="68614" name="AutoShape 6"/>
            <p:cNvSpPr>
              <a:spLocks noChangeArrowheads="1"/>
            </p:cNvSpPr>
            <p:nvPr/>
          </p:nvSpPr>
          <p:spPr bwMode="auto">
            <a:xfrm>
              <a:off x="6846888"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5" name="AutoShape 7"/>
            <p:cNvSpPr>
              <a:spLocks noChangeArrowheads="1"/>
            </p:cNvSpPr>
            <p:nvPr/>
          </p:nvSpPr>
          <p:spPr bwMode="auto">
            <a:xfrm>
              <a:off x="7229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6" name="AutoShape 8"/>
            <p:cNvSpPr>
              <a:spLocks noChangeArrowheads="1"/>
            </p:cNvSpPr>
            <p:nvPr/>
          </p:nvSpPr>
          <p:spPr bwMode="auto">
            <a:xfrm>
              <a:off x="7610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7" name="AutoShape 9"/>
            <p:cNvSpPr>
              <a:spLocks noChangeArrowheads="1"/>
            </p:cNvSpPr>
            <p:nvPr/>
          </p:nvSpPr>
          <p:spPr bwMode="auto">
            <a:xfrm>
              <a:off x="7991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8" name="AutoShape 10"/>
            <p:cNvSpPr>
              <a:spLocks noChangeArrowheads="1"/>
            </p:cNvSpPr>
            <p:nvPr/>
          </p:nvSpPr>
          <p:spPr bwMode="auto">
            <a:xfrm>
              <a:off x="6846888"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9" name="AutoShape 11"/>
            <p:cNvSpPr>
              <a:spLocks noChangeArrowheads="1"/>
            </p:cNvSpPr>
            <p:nvPr/>
          </p:nvSpPr>
          <p:spPr bwMode="auto">
            <a:xfrm>
              <a:off x="7229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0" name="AutoShape 12"/>
            <p:cNvSpPr>
              <a:spLocks noChangeArrowheads="1"/>
            </p:cNvSpPr>
            <p:nvPr/>
          </p:nvSpPr>
          <p:spPr bwMode="auto">
            <a:xfrm>
              <a:off x="7610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1" name="AutoShape 13"/>
            <p:cNvSpPr>
              <a:spLocks noChangeArrowheads="1"/>
            </p:cNvSpPr>
            <p:nvPr/>
          </p:nvSpPr>
          <p:spPr bwMode="auto">
            <a:xfrm>
              <a:off x="7991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22" name="Picture 14"/>
            <p:cNvPicPr>
              <a:picLocks noChangeAspect="1" noChangeArrowheads="1"/>
            </p:cNvPicPr>
            <p:nvPr/>
          </p:nvPicPr>
          <p:blipFill>
            <a:blip r:embed="rId3" cstate="print"/>
            <a:srcRect/>
            <a:stretch>
              <a:fillRect/>
            </a:stretch>
          </p:blipFill>
          <p:spPr bwMode="auto">
            <a:xfrm>
              <a:off x="6846888" y="4391025"/>
              <a:ext cx="387350" cy="387350"/>
            </a:xfrm>
            <a:prstGeom prst="rect">
              <a:avLst/>
            </a:prstGeom>
            <a:noFill/>
            <a:effectLst/>
          </p:spPr>
        </p:pic>
        <p:pic>
          <p:nvPicPr>
            <p:cNvPr id="68623" name="Picture 15"/>
            <p:cNvPicPr>
              <a:picLocks noChangeAspect="1" noChangeArrowheads="1"/>
            </p:cNvPicPr>
            <p:nvPr/>
          </p:nvPicPr>
          <p:blipFill>
            <a:blip r:embed="rId4" cstate="print"/>
            <a:srcRect/>
            <a:stretch>
              <a:fillRect/>
            </a:stretch>
          </p:blipFill>
          <p:spPr bwMode="auto">
            <a:xfrm>
              <a:off x="7229475" y="4391025"/>
              <a:ext cx="387350" cy="387350"/>
            </a:xfrm>
            <a:prstGeom prst="rect">
              <a:avLst/>
            </a:prstGeom>
            <a:noFill/>
            <a:effectLst/>
          </p:spPr>
        </p:pic>
        <p:pic>
          <p:nvPicPr>
            <p:cNvPr id="68624" name="Picture 16"/>
            <p:cNvPicPr>
              <a:picLocks noChangeAspect="1" noChangeArrowheads="1"/>
            </p:cNvPicPr>
            <p:nvPr/>
          </p:nvPicPr>
          <p:blipFill>
            <a:blip r:embed="rId5" cstate="print"/>
            <a:srcRect/>
            <a:stretch>
              <a:fillRect/>
            </a:stretch>
          </p:blipFill>
          <p:spPr bwMode="auto">
            <a:xfrm>
              <a:off x="7610475" y="4391025"/>
              <a:ext cx="387350" cy="387350"/>
            </a:xfrm>
            <a:prstGeom prst="rect">
              <a:avLst/>
            </a:prstGeom>
            <a:noFill/>
            <a:effectLst/>
          </p:spPr>
        </p:pic>
        <p:pic>
          <p:nvPicPr>
            <p:cNvPr id="68625" name="Picture 17"/>
            <p:cNvPicPr>
              <a:picLocks noChangeAspect="1" noChangeArrowheads="1"/>
            </p:cNvPicPr>
            <p:nvPr/>
          </p:nvPicPr>
          <p:blipFill>
            <a:blip r:embed="rId6" cstate="print"/>
            <a:srcRect/>
            <a:stretch>
              <a:fillRect/>
            </a:stretch>
          </p:blipFill>
          <p:spPr bwMode="auto">
            <a:xfrm>
              <a:off x="7991475" y="4391025"/>
              <a:ext cx="387350" cy="387350"/>
            </a:xfrm>
            <a:prstGeom prst="rect">
              <a:avLst/>
            </a:prstGeom>
            <a:noFill/>
            <a:effectLst/>
          </p:spPr>
        </p:pic>
        <p:sp>
          <p:nvSpPr>
            <p:cNvPr id="68626" name="AutoShape 18"/>
            <p:cNvSpPr>
              <a:spLocks noChangeArrowheads="1"/>
            </p:cNvSpPr>
            <p:nvPr/>
          </p:nvSpPr>
          <p:spPr bwMode="auto">
            <a:xfrm>
              <a:off x="6846888"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7" name="AutoShape 19"/>
            <p:cNvSpPr>
              <a:spLocks noChangeArrowheads="1"/>
            </p:cNvSpPr>
            <p:nvPr/>
          </p:nvSpPr>
          <p:spPr bwMode="auto">
            <a:xfrm>
              <a:off x="7229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8" name="AutoShape 20"/>
            <p:cNvSpPr>
              <a:spLocks noChangeArrowheads="1"/>
            </p:cNvSpPr>
            <p:nvPr/>
          </p:nvSpPr>
          <p:spPr bwMode="auto">
            <a:xfrm>
              <a:off x="7610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9" name="AutoShape 21"/>
            <p:cNvSpPr>
              <a:spLocks noChangeArrowheads="1"/>
            </p:cNvSpPr>
            <p:nvPr/>
          </p:nvSpPr>
          <p:spPr bwMode="auto">
            <a:xfrm>
              <a:off x="7991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0" name="AutoShape 22"/>
            <p:cNvSpPr>
              <a:spLocks noChangeArrowheads="1"/>
            </p:cNvSpPr>
            <p:nvPr/>
          </p:nvSpPr>
          <p:spPr bwMode="auto">
            <a:xfrm>
              <a:off x="8880475" y="16510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1" name="AutoShape 23"/>
            <p:cNvSpPr>
              <a:spLocks noChangeArrowheads="1"/>
            </p:cNvSpPr>
            <p:nvPr/>
          </p:nvSpPr>
          <p:spPr bwMode="auto">
            <a:xfrm>
              <a:off x="9263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32" name="Picture 24"/>
            <p:cNvPicPr>
              <a:picLocks noChangeAspect="1" noChangeArrowheads="1"/>
            </p:cNvPicPr>
            <p:nvPr/>
          </p:nvPicPr>
          <p:blipFill>
            <a:blip r:embed="rId7" cstate="print"/>
            <a:srcRect/>
            <a:stretch>
              <a:fillRect/>
            </a:stretch>
          </p:blipFill>
          <p:spPr bwMode="auto">
            <a:xfrm>
              <a:off x="9644063" y="1651000"/>
              <a:ext cx="387350" cy="387350"/>
            </a:xfrm>
            <a:prstGeom prst="rect">
              <a:avLst/>
            </a:prstGeom>
            <a:noFill/>
            <a:effectLst/>
          </p:spPr>
        </p:pic>
        <p:sp>
          <p:nvSpPr>
            <p:cNvPr id="68633" name="AutoShape 25"/>
            <p:cNvSpPr>
              <a:spLocks noChangeArrowheads="1"/>
            </p:cNvSpPr>
            <p:nvPr/>
          </p:nvSpPr>
          <p:spPr bwMode="auto">
            <a:xfrm>
              <a:off x="10025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4" name="AutoShape 26"/>
            <p:cNvSpPr>
              <a:spLocks noChangeArrowheads="1"/>
            </p:cNvSpPr>
            <p:nvPr/>
          </p:nvSpPr>
          <p:spPr bwMode="auto">
            <a:xfrm>
              <a:off x="8880475" y="2017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5" name="AutoShape 27"/>
            <p:cNvSpPr>
              <a:spLocks noChangeArrowheads="1"/>
            </p:cNvSpPr>
            <p:nvPr/>
          </p:nvSpPr>
          <p:spPr bwMode="auto">
            <a:xfrm>
              <a:off x="9263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36" name="Picture 28"/>
            <p:cNvPicPr>
              <a:picLocks noChangeAspect="1" noChangeArrowheads="1"/>
            </p:cNvPicPr>
            <p:nvPr/>
          </p:nvPicPr>
          <p:blipFill>
            <a:blip r:embed="rId8" cstate="print"/>
            <a:srcRect/>
            <a:stretch>
              <a:fillRect/>
            </a:stretch>
          </p:blipFill>
          <p:spPr bwMode="auto">
            <a:xfrm>
              <a:off x="9644063" y="2017713"/>
              <a:ext cx="387350" cy="387350"/>
            </a:xfrm>
            <a:prstGeom prst="rect">
              <a:avLst/>
            </a:prstGeom>
            <a:noFill/>
            <a:effectLst/>
          </p:spPr>
        </p:pic>
        <p:sp>
          <p:nvSpPr>
            <p:cNvPr id="68637" name="AutoShape 29"/>
            <p:cNvSpPr>
              <a:spLocks noChangeArrowheads="1"/>
            </p:cNvSpPr>
            <p:nvPr/>
          </p:nvSpPr>
          <p:spPr bwMode="auto">
            <a:xfrm>
              <a:off x="10025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8" name="AutoShape 30"/>
            <p:cNvSpPr>
              <a:spLocks noChangeArrowheads="1"/>
            </p:cNvSpPr>
            <p:nvPr/>
          </p:nvSpPr>
          <p:spPr bwMode="auto">
            <a:xfrm>
              <a:off x="8880475" y="2398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9" name="AutoShape 31"/>
            <p:cNvSpPr>
              <a:spLocks noChangeArrowheads="1"/>
            </p:cNvSpPr>
            <p:nvPr/>
          </p:nvSpPr>
          <p:spPr bwMode="auto">
            <a:xfrm>
              <a:off x="9263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40" name="Picture 32"/>
            <p:cNvPicPr>
              <a:picLocks noChangeAspect="1" noChangeArrowheads="1"/>
            </p:cNvPicPr>
            <p:nvPr/>
          </p:nvPicPr>
          <p:blipFill>
            <a:blip r:embed="rId7" cstate="print"/>
            <a:srcRect/>
            <a:stretch>
              <a:fillRect/>
            </a:stretch>
          </p:blipFill>
          <p:spPr bwMode="auto">
            <a:xfrm>
              <a:off x="9644063" y="2398713"/>
              <a:ext cx="387350" cy="387350"/>
            </a:xfrm>
            <a:prstGeom prst="rect">
              <a:avLst/>
            </a:prstGeom>
            <a:noFill/>
            <a:effectLst/>
          </p:spPr>
        </p:pic>
        <p:sp>
          <p:nvSpPr>
            <p:cNvPr id="68641" name="AutoShape 33"/>
            <p:cNvSpPr>
              <a:spLocks noChangeArrowheads="1"/>
            </p:cNvSpPr>
            <p:nvPr/>
          </p:nvSpPr>
          <p:spPr bwMode="auto">
            <a:xfrm>
              <a:off x="10025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2" name="AutoShape 34"/>
            <p:cNvSpPr>
              <a:spLocks noChangeArrowheads="1"/>
            </p:cNvSpPr>
            <p:nvPr/>
          </p:nvSpPr>
          <p:spPr bwMode="auto">
            <a:xfrm>
              <a:off x="8880475"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3" name="AutoShape 35"/>
            <p:cNvSpPr>
              <a:spLocks noChangeArrowheads="1"/>
            </p:cNvSpPr>
            <p:nvPr/>
          </p:nvSpPr>
          <p:spPr bwMode="auto">
            <a:xfrm>
              <a:off x="9263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44" name="Picture 36"/>
            <p:cNvPicPr>
              <a:picLocks noChangeAspect="1" noChangeArrowheads="1"/>
            </p:cNvPicPr>
            <p:nvPr/>
          </p:nvPicPr>
          <p:blipFill>
            <a:blip r:embed="rId9" cstate="print"/>
            <a:srcRect/>
            <a:stretch>
              <a:fillRect/>
            </a:stretch>
          </p:blipFill>
          <p:spPr bwMode="auto">
            <a:xfrm>
              <a:off x="9644063" y="2781300"/>
              <a:ext cx="387350" cy="387350"/>
            </a:xfrm>
            <a:prstGeom prst="rect">
              <a:avLst/>
            </a:prstGeom>
            <a:noFill/>
            <a:effectLst/>
          </p:spPr>
        </p:pic>
        <p:sp>
          <p:nvSpPr>
            <p:cNvPr id="68645" name="AutoShape 37"/>
            <p:cNvSpPr>
              <a:spLocks noChangeArrowheads="1"/>
            </p:cNvSpPr>
            <p:nvPr/>
          </p:nvSpPr>
          <p:spPr bwMode="auto">
            <a:xfrm>
              <a:off x="10025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6" name="AutoShape 38"/>
            <p:cNvSpPr>
              <a:spLocks noChangeArrowheads="1"/>
            </p:cNvSpPr>
            <p:nvPr/>
          </p:nvSpPr>
          <p:spPr bwMode="auto">
            <a:xfrm>
              <a:off x="8859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7" name="AutoShape 39"/>
            <p:cNvSpPr>
              <a:spLocks noChangeArrowheads="1"/>
            </p:cNvSpPr>
            <p:nvPr/>
          </p:nvSpPr>
          <p:spPr bwMode="auto">
            <a:xfrm>
              <a:off x="9240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8" name="AutoShape 40"/>
            <p:cNvSpPr>
              <a:spLocks noChangeArrowheads="1"/>
            </p:cNvSpPr>
            <p:nvPr/>
          </p:nvSpPr>
          <p:spPr bwMode="auto">
            <a:xfrm>
              <a:off x="9621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9" name="AutoShape 41"/>
            <p:cNvSpPr>
              <a:spLocks noChangeArrowheads="1"/>
            </p:cNvSpPr>
            <p:nvPr/>
          </p:nvSpPr>
          <p:spPr bwMode="auto">
            <a:xfrm>
              <a:off x="10004425"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0" name="AutoShape 42"/>
            <p:cNvSpPr>
              <a:spLocks noChangeArrowheads="1"/>
            </p:cNvSpPr>
            <p:nvPr/>
          </p:nvSpPr>
          <p:spPr bwMode="auto">
            <a:xfrm>
              <a:off x="8859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1" name="AutoShape 43"/>
            <p:cNvSpPr>
              <a:spLocks noChangeArrowheads="1"/>
            </p:cNvSpPr>
            <p:nvPr/>
          </p:nvSpPr>
          <p:spPr bwMode="auto">
            <a:xfrm>
              <a:off x="9240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2" name="AutoShape 44"/>
            <p:cNvSpPr>
              <a:spLocks noChangeArrowheads="1"/>
            </p:cNvSpPr>
            <p:nvPr/>
          </p:nvSpPr>
          <p:spPr bwMode="auto">
            <a:xfrm>
              <a:off x="9621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3" name="AutoShape 45"/>
            <p:cNvSpPr>
              <a:spLocks noChangeArrowheads="1"/>
            </p:cNvSpPr>
            <p:nvPr/>
          </p:nvSpPr>
          <p:spPr bwMode="auto">
            <a:xfrm>
              <a:off x="10004425"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4" name="AutoShape 46"/>
            <p:cNvSpPr>
              <a:spLocks noChangeArrowheads="1"/>
            </p:cNvSpPr>
            <p:nvPr/>
          </p:nvSpPr>
          <p:spPr bwMode="auto">
            <a:xfrm>
              <a:off x="8859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5" name="AutoShape 47"/>
            <p:cNvSpPr>
              <a:spLocks noChangeArrowheads="1"/>
            </p:cNvSpPr>
            <p:nvPr/>
          </p:nvSpPr>
          <p:spPr bwMode="auto">
            <a:xfrm>
              <a:off x="9240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6" name="AutoShape 48"/>
            <p:cNvSpPr>
              <a:spLocks noChangeArrowheads="1"/>
            </p:cNvSpPr>
            <p:nvPr/>
          </p:nvSpPr>
          <p:spPr bwMode="auto">
            <a:xfrm>
              <a:off x="9621838" y="4391025"/>
              <a:ext cx="387350" cy="387350"/>
            </a:xfrm>
            <a:prstGeom prst="roundRect">
              <a:avLst>
                <a:gd name="adj" fmla="val 407"/>
              </a:avLst>
            </a:prstGeom>
            <a:solidFill>
              <a:srgbClr val="FF6633"/>
            </a:solidFill>
            <a:ln w="9525">
              <a:solidFill>
                <a:srgbClr val="000000"/>
              </a:solidFill>
              <a:round/>
              <a:headEnd/>
              <a:tailEnd/>
            </a:ln>
            <a:effectLst/>
          </p:spPr>
          <p:txBody>
            <a:bodyPr lIns="0" tIns="0" rIns="0" bIns="0" anchor="ctr" anchorCtr="1"/>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t>48</a:t>
              </a:r>
            </a:p>
          </p:txBody>
        </p:sp>
        <p:sp>
          <p:nvSpPr>
            <p:cNvPr id="68657" name="AutoShape 49"/>
            <p:cNvSpPr>
              <a:spLocks noChangeArrowheads="1"/>
            </p:cNvSpPr>
            <p:nvPr/>
          </p:nvSpPr>
          <p:spPr bwMode="auto">
            <a:xfrm>
              <a:off x="10004425"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8" name="AutoShape 50"/>
            <p:cNvSpPr>
              <a:spLocks noChangeArrowheads="1"/>
            </p:cNvSpPr>
            <p:nvPr/>
          </p:nvSpPr>
          <p:spPr bwMode="auto">
            <a:xfrm>
              <a:off x="8859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9" name="AutoShape 51"/>
            <p:cNvSpPr>
              <a:spLocks noChangeArrowheads="1"/>
            </p:cNvSpPr>
            <p:nvPr/>
          </p:nvSpPr>
          <p:spPr bwMode="auto">
            <a:xfrm>
              <a:off x="9240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0" name="AutoShape 52"/>
            <p:cNvSpPr>
              <a:spLocks noChangeArrowheads="1"/>
            </p:cNvSpPr>
            <p:nvPr/>
          </p:nvSpPr>
          <p:spPr bwMode="auto">
            <a:xfrm>
              <a:off x="9621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1" name="AutoShape 53"/>
            <p:cNvSpPr>
              <a:spLocks noChangeArrowheads="1"/>
            </p:cNvSpPr>
            <p:nvPr/>
          </p:nvSpPr>
          <p:spPr bwMode="auto">
            <a:xfrm>
              <a:off x="10004425"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2" name="AutoShape 54"/>
            <p:cNvSpPr>
              <a:spLocks noChangeArrowheads="1"/>
            </p:cNvSpPr>
            <p:nvPr/>
          </p:nvSpPr>
          <p:spPr bwMode="auto">
            <a:xfrm>
              <a:off x="70167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3" name="AutoShape 55"/>
            <p:cNvSpPr>
              <a:spLocks noChangeArrowheads="1"/>
            </p:cNvSpPr>
            <p:nvPr/>
          </p:nvSpPr>
          <p:spPr bwMode="auto">
            <a:xfrm>
              <a:off x="73564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4" name="AutoShape 56"/>
            <p:cNvSpPr>
              <a:spLocks noChangeArrowheads="1"/>
            </p:cNvSpPr>
            <p:nvPr/>
          </p:nvSpPr>
          <p:spPr bwMode="auto">
            <a:xfrm>
              <a:off x="77152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5" name="AutoShape 57"/>
            <p:cNvSpPr>
              <a:spLocks noChangeArrowheads="1"/>
            </p:cNvSpPr>
            <p:nvPr/>
          </p:nvSpPr>
          <p:spPr bwMode="auto">
            <a:xfrm>
              <a:off x="80549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6" name="AutoShape 58"/>
            <p:cNvSpPr>
              <a:spLocks noChangeArrowheads="1"/>
            </p:cNvSpPr>
            <p:nvPr/>
          </p:nvSpPr>
          <p:spPr bwMode="auto">
            <a:xfrm>
              <a:off x="70167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7" name="AutoShape 59"/>
            <p:cNvSpPr>
              <a:spLocks noChangeArrowheads="1"/>
            </p:cNvSpPr>
            <p:nvPr/>
          </p:nvSpPr>
          <p:spPr bwMode="auto">
            <a:xfrm>
              <a:off x="73564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8" name="AutoShape 60"/>
            <p:cNvSpPr>
              <a:spLocks noChangeArrowheads="1"/>
            </p:cNvSpPr>
            <p:nvPr/>
          </p:nvSpPr>
          <p:spPr bwMode="auto">
            <a:xfrm>
              <a:off x="77152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9" name="AutoShape 61"/>
            <p:cNvSpPr>
              <a:spLocks noChangeArrowheads="1"/>
            </p:cNvSpPr>
            <p:nvPr/>
          </p:nvSpPr>
          <p:spPr bwMode="auto">
            <a:xfrm>
              <a:off x="80549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0" name="AutoShape 62"/>
            <p:cNvSpPr>
              <a:spLocks noChangeArrowheads="1"/>
            </p:cNvSpPr>
            <p:nvPr/>
          </p:nvSpPr>
          <p:spPr bwMode="auto">
            <a:xfrm>
              <a:off x="7016751"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1" name="AutoShape 63"/>
            <p:cNvSpPr>
              <a:spLocks noChangeArrowheads="1"/>
            </p:cNvSpPr>
            <p:nvPr/>
          </p:nvSpPr>
          <p:spPr bwMode="auto">
            <a:xfrm>
              <a:off x="73564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2" name="AutoShape 64"/>
            <p:cNvSpPr>
              <a:spLocks noChangeArrowheads="1"/>
            </p:cNvSpPr>
            <p:nvPr/>
          </p:nvSpPr>
          <p:spPr bwMode="auto">
            <a:xfrm>
              <a:off x="7715251" y="2501901"/>
              <a:ext cx="258763" cy="258763"/>
            </a:xfrm>
            <a:prstGeom prst="roundRect">
              <a:avLst>
                <a:gd name="adj" fmla="val 616"/>
              </a:avLst>
            </a:prstGeom>
            <a:solidFill>
              <a:srgbClr val="FF6633"/>
            </a:solidFill>
            <a:ln w="9525">
              <a:solidFill>
                <a:srgbClr val="000000"/>
              </a:solidFill>
              <a:round/>
              <a:headEnd/>
              <a:tailEnd/>
            </a:ln>
            <a:effectLst/>
          </p:spPr>
          <p:txBody>
            <a:bodyPr lIns="0" tIns="0" rIns="0" bIns="0" anchor="ctr" anchorCtr="1"/>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600" b="1"/>
                <a:t>Thread</a:t>
              </a:r>
            </a:p>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600" b="1"/>
                <a:t>(2, 2)</a:t>
              </a:r>
            </a:p>
          </p:txBody>
        </p:sp>
        <p:sp>
          <p:nvSpPr>
            <p:cNvPr id="68673" name="AutoShape 65"/>
            <p:cNvSpPr>
              <a:spLocks noChangeArrowheads="1"/>
            </p:cNvSpPr>
            <p:nvPr/>
          </p:nvSpPr>
          <p:spPr bwMode="auto">
            <a:xfrm>
              <a:off x="80549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4" name="AutoShape 66"/>
            <p:cNvSpPr>
              <a:spLocks noChangeArrowheads="1"/>
            </p:cNvSpPr>
            <p:nvPr/>
          </p:nvSpPr>
          <p:spPr bwMode="auto">
            <a:xfrm>
              <a:off x="70167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5" name="AutoShape 67"/>
            <p:cNvSpPr>
              <a:spLocks noChangeArrowheads="1"/>
            </p:cNvSpPr>
            <p:nvPr/>
          </p:nvSpPr>
          <p:spPr bwMode="auto">
            <a:xfrm>
              <a:off x="73564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6" name="AutoShape 68"/>
            <p:cNvSpPr>
              <a:spLocks noChangeArrowheads="1"/>
            </p:cNvSpPr>
            <p:nvPr/>
          </p:nvSpPr>
          <p:spPr bwMode="auto">
            <a:xfrm>
              <a:off x="77152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7" name="AutoShape 69"/>
            <p:cNvSpPr>
              <a:spLocks noChangeArrowheads="1"/>
            </p:cNvSpPr>
            <p:nvPr/>
          </p:nvSpPr>
          <p:spPr bwMode="auto">
            <a:xfrm>
              <a:off x="80549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8" name="Line 70"/>
            <p:cNvSpPr>
              <a:spLocks noChangeShapeType="1"/>
            </p:cNvSpPr>
            <p:nvPr/>
          </p:nvSpPr>
          <p:spPr bwMode="auto">
            <a:xfrm>
              <a:off x="7735889" y="2765426"/>
              <a:ext cx="1919287" cy="2005013"/>
            </a:xfrm>
            <a:prstGeom prst="line">
              <a:avLst/>
            </a:prstGeom>
            <a:noFill/>
            <a:ln w="18360">
              <a:solidFill>
                <a:srgbClr val="000000"/>
              </a:solidFill>
              <a:prstDash val="sysDot"/>
              <a:round/>
              <a:headEnd/>
              <a:tailEnd/>
            </a:ln>
            <a:effectLst/>
          </p:spPr>
          <p:txBody>
            <a:bodyPr/>
            <a:lstStyle/>
            <a:p>
              <a:endParaRPr lang="en-US"/>
            </a:p>
          </p:txBody>
        </p:sp>
        <p:sp>
          <p:nvSpPr>
            <p:cNvPr id="68679" name="Line 71"/>
            <p:cNvSpPr>
              <a:spLocks noChangeShapeType="1"/>
            </p:cNvSpPr>
            <p:nvPr/>
          </p:nvSpPr>
          <p:spPr bwMode="auto">
            <a:xfrm>
              <a:off x="7967664" y="2489201"/>
              <a:ext cx="2035175" cy="1922463"/>
            </a:xfrm>
            <a:prstGeom prst="line">
              <a:avLst/>
            </a:prstGeom>
            <a:noFill/>
            <a:ln w="18360">
              <a:solidFill>
                <a:srgbClr val="000000"/>
              </a:solidFill>
              <a:prstDash val="sysDot"/>
              <a:round/>
              <a:headEnd/>
              <a:tailEnd/>
            </a:ln>
            <a:effectLst/>
          </p:spPr>
          <p:txBody>
            <a:bodyPr/>
            <a:lstStyle/>
            <a:p>
              <a:endParaRPr lang="en-US"/>
            </a:p>
          </p:txBody>
        </p:sp>
        <p:sp>
          <p:nvSpPr>
            <p:cNvPr id="68680" name="Line 72"/>
            <p:cNvSpPr>
              <a:spLocks noChangeShapeType="1"/>
            </p:cNvSpPr>
            <p:nvPr/>
          </p:nvSpPr>
          <p:spPr bwMode="auto">
            <a:xfrm>
              <a:off x="6916739" y="5430839"/>
              <a:ext cx="1406525" cy="1587"/>
            </a:xfrm>
            <a:prstGeom prst="line">
              <a:avLst/>
            </a:prstGeom>
            <a:noFill/>
            <a:ln w="9525">
              <a:solidFill>
                <a:srgbClr val="000000"/>
              </a:solidFill>
              <a:round/>
              <a:headEnd type="triangle" w="med" len="med"/>
              <a:tailEnd type="triangle" w="med" len="med"/>
            </a:ln>
            <a:effectLst/>
          </p:spPr>
          <p:txBody>
            <a:bodyPr/>
            <a:lstStyle/>
            <a:p>
              <a:endParaRPr lang="en-US"/>
            </a:p>
          </p:txBody>
        </p:sp>
        <p:sp>
          <p:nvSpPr>
            <p:cNvPr id="68681" name="Text Box 73"/>
            <p:cNvSpPr txBox="1">
              <a:spLocks noChangeArrowheads="1"/>
            </p:cNvSpPr>
            <p:nvPr/>
          </p:nvSpPr>
          <p:spPr bwMode="auto">
            <a:xfrm>
              <a:off x="7161214" y="5489575"/>
              <a:ext cx="1055687" cy="184666"/>
            </a:xfrm>
            <a:prstGeom prst="rect">
              <a:avLst/>
            </a:prstGeom>
            <a:noFill/>
            <a:ln w="9525">
              <a:noFill/>
              <a:round/>
              <a:headEnd/>
              <a:tailEnd/>
            </a:ln>
            <a:effectLst/>
          </p:spPr>
          <p:txBody>
            <a:bodyPr lIns="0" tIns="0" rIns="0" bIns="0">
              <a:spAutoFit/>
            </a:bodyP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a:t>width</a:t>
              </a:r>
            </a:p>
          </p:txBody>
        </p:sp>
        <p:sp>
          <p:nvSpPr>
            <p:cNvPr id="68682" name="Text Box 74"/>
            <p:cNvSpPr txBox="1">
              <a:spLocks noChangeArrowheads="1"/>
            </p:cNvSpPr>
            <p:nvPr/>
          </p:nvSpPr>
          <p:spPr bwMode="auto">
            <a:xfrm>
              <a:off x="6553200" y="4953000"/>
              <a:ext cx="368300"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Courier New" panose="02070309020205020404" pitchFamily="49" charset="0"/>
                  <a:cs typeface="Courier New" panose="02070309020205020404" pitchFamily="49" charset="0"/>
                </a:rPr>
                <a:t>M</a:t>
              </a:r>
            </a:p>
          </p:txBody>
        </p:sp>
        <p:sp>
          <p:nvSpPr>
            <p:cNvPr id="68683" name="Text Box 75"/>
            <p:cNvSpPr txBox="1">
              <a:spLocks noChangeArrowheads="1"/>
            </p:cNvSpPr>
            <p:nvPr/>
          </p:nvSpPr>
          <p:spPr bwMode="auto">
            <a:xfrm>
              <a:off x="10210801" y="5257800"/>
              <a:ext cx="207963"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Courier New" panose="02070309020205020404" pitchFamily="49" charset="0"/>
                  <a:cs typeface="Courier New" panose="02070309020205020404" pitchFamily="49" charset="0"/>
                </a:rPr>
                <a:t>P</a:t>
              </a:r>
            </a:p>
          </p:txBody>
        </p:sp>
        <p:sp>
          <p:nvSpPr>
            <p:cNvPr id="68684" name="Text Box 76"/>
            <p:cNvSpPr txBox="1">
              <a:spLocks noChangeArrowheads="1"/>
            </p:cNvSpPr>
            <p:nvPr/>
          </p:nvSpPr>
          <p:spPr bwMode="auto">
            <a:xfrm>
              <a:off x="9067800" y="1295400"/>
              <a:ext cx="323850"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Courier New" panose="02070309020205020404" pitchFamily="49" charset="0"/>
                  <a:cs typeface="Courier New" panose="02070309020205020404" pitchFamily="49" charset="0"/>
                </a:rPr>
                <a:t>N</a:t>
              </a:r>
            </a:p>
          </p:txBody>
        </p:sp>
      </p:grpSp>
    </p:spTree>
    <p:extLst>
      <p:ext uri="{BB962C8B-B14F-4D97-AF65-F5344CB8AC3E}">
        <p14:creationId xmlns:p14="http://schemas.microsoft.com/office/powerpoint/2010/main" val="27694245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Revisit the Old Example?</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55</a:t>
            </a:fld>
            <a:endParaRPr lang="en-US" altLang="en-US" dirty="0"/>
          </a:p>
        </p:txBody>
      </p:sp>
      <p:sp>
        <p:nvSpPr>
          <p:cNvPr id="3" name="Content Placeholder 2"/>
          <p:cNvSpPr>
            <a:spLocks noGrp="1"/>
          </p:cNvSpPr>
          <p:nvPr>
            <p:ph idx="4294967295"/>
          </p:nvPr>
        </p:nvSpPr>
        <p:spPr>
          <a:xfrm>
            <a:off x="309965" y="1587285"/>
            <a:ext cx="11491993" cy="4572000"/>
          </a:xfrm>
        </p:spPr>
        <p:txBody>
          <a:bodyPr/>
          <a:lstStyle/>
          <a:p>
            <a:endParaRPr lang="en-US" sz="2000" dirty="0"/>
          </a:p>
          <a:p>
            <a:r>
              <a:rPr lang="en-US" sz="2000" dirty="0"/>
              <a:t>In the naïve first implementation the ratio of arithmetic computation to memory transaction (“</a:t>
            </a:r>
            <a:r>
              <a:rPr lang="en-US" sz="2000" dirty="0">
                <a:solidFill>
                  <a:srgbClr val="C00000"/>
                </a:solidFill>
              </a:rPr>
              <a:t>arithmetic intensity</a:t>
            </a:r>
            <a:r>
              <a:rPr lang="en-US" sz="2000" dirty="0"/>
              <a:t>”) very </a:t>
            </a:r>
            <a:r>
              <a:rPr lang="en-US" sz="2000" b="1" dirty="0"/>
              <a:t>low</a:t>
            </a:r>
          </a:p>
          <a:p>
            <a:pPr lvl="1"/>
            <a:endParaRPr lang="en-US" sz="1600" dirty="0"/>
          </a:p>
          <a:p>
            <a:pPr lvl="1"/>
            <a:r>
              <a:rPr lang="en-US" sz="1800" dirty="0"/>
              <a:t>Each arithmetic computation required one fetch from global memory</a:t>
            </a:r>
          </a:p>
          <a:p>
            <a:pPr lvl="1"/>
            <a:r>
              <a:rPr lang="en-US" sz="1800" dirty="0"/>
              <a:t>The entries in </a:t>
            </a:r>
            <a:r>
              <a:rPr lang="en-US" sz="1800" dirty="0">
                <a:latin typeface="Courier New" panose="02070309020205020404" pitchFamily="49" charset="0"/>
                <a:cs typeface="Courier New" panose="02070309020205020404" pitchFamily="49" charset="0"/>
              </a:rPr>
              <a:t>M</a:t>
            </a:r>
            <a:r>
              <a:rPr lang="en-US" sz="1800" dirty="0"/>
              <a:t> are copied from global memory to the device </a:t>
            </a:r>
            <a:r>
              <a:rPr lang="en-US" sz="1800" dirty="0" err="1">
                <a:latin typeface="Courier New" panose="02070309020205020404" pitchFamily="49" charset="0"/>
                <a:cs typeface="Courier New" panose="02070309020205020404" pitchFamily="49" charset="0"/>
              </a:rPr>
              <a:t>N.width</a:t>
            </a:r>
            <a:r>
              <a:rPr lang="en-US" sz="1800" dirty="0"/>
              <a:t> times</a:t>
            </a:r>
          </a:p>
          <a:p>
            <a:pPr lvl="1"/>
            <a:r>
              <a:rPr lang="en-US" sz="1800" dirty="0"/>
              <a:t>The entries in </a:t>
            </a:r>
            <a:r>
              <a:rPr lang="en-US" sz="1800" dirty="0">
                <a:latin typeface="Courier New" panose="02070309020205020404" pitchFamily="49" charset="0"/>
                <a:cs typeface="Courier New" panose="02070309020205020404" pitchFamily="49" charset="0"/>
              </a:rPr>
              <a:t>N</a:t>
            </a:r>
            <a:r>
              <a:rPr lang="en-US" sz="1800" dirty="0"/>
              <a:t> are copied from global memory to the device </a:t>
            </a:r>
            <a:r>
              <a:rPr lang="en-US" sz="1800" dirty="0" err="1">
                <a:latin typeface="Courier New" panose="02070309020205020404" pitchFamily="49" charset="0"/>
                <a:cs typeface="Courier New" panose="02070309020205020404" pitchFamily="49" charset="0"/>
              </a:rPr>
              <a:t>M.height</a:t>
            </a:r>
            <a:r>
              <a:rPr lang="en-US" sz="1800" dirty="0"/>
              <a:t> times</a:t>
            </a:r>
          </a:p>
          <a:p>
            <a:pPr lvl="1"/>
            <a:endParaRPr lang="en-US" sz="1600" dirty="0"/>
          </a:p>
          <a:p>
            <a:pPr lvl="1"/>
            <a:endParaRPr lang="en-US" sz="1600" dirty="0"/>
          </a:p>
          <a:p>
            <a:r>
              <a:rPr lang="en-US" sz="2000" dirty="0"/>
              <a:t>No brownie points for moving data around</a:t>
            </a:r>
          </a:p>
          <a:p>
            <a:pPr lvl="1"/>
            <a:r>
              <a:rPr lang="en-US" sz="1800" dirty="0"/>
              <a:t>Hundreds of cycles required for bringing data from global memory</a:t>
            </a:r>
          </a:p>
          <a:p>
            <a:pPr lvl="1"/>
            <a:r>
              <a:rPr lang="en-US" sz="1800" dirty="0"/>
              <a:t>When solving a problem the goal is to go through the machine instructions in your executable, not to wait for data to come your way</a:t>
            </a:r>
            <a:endParaRPr lang="en-US" sz="16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6528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How to answer an important question: “Could I use Shared Memory?”</a:t>
            </a:r>
            <a:endParaRPr lang="en-US" sz="3200" dirty="0"/>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56</a:t>
            </a:fld>
            <a:endParaRPr lang="en-US" altLang="en-US" dirty="0"/>
          </a:p>
        </p:txBody>
      </p:sp>
      <p:sp>
        <p:nvSpPr>
          <p:cNvPr id="3" name="Content Placeholder 2"/>
          <p:cNvSpPr>
            <a:spLocks noGrp="1"/>
          </p:cNvSpPr>
          <p:nvPr>
            <p:ph idx="4294967295"/>
          </p:nvPr>
        </p:nvSpPr>
        <p:spPr>
          <a:xfrm>
            <a:off x="247973" y="1725990"/>
            <a:ext cx="11696054" cy="4411662"/>
          </a:xfrm>
        </p:spPr>
        <p:txBody>
          <a:bodyPr/>
          <a:lstStyle/>
          <a:p>
            <a:endParaRPr lang="en-US" dirty="0"/>
          </a:p>
          <a:p>
            <a:r>
              <a:rPr lang="en-US" dirty="0"/>
              <a:t>Imagine you are a thread executing the kernel</a:t>
            </a:r>
          </a:p>
          <a:p>
            <a:endParaRPr lang="en-US" dirty="0"/>
          </a:p>
          <a:p>
            <a:r>
              <a:rPr lang="en-US" dirty="0"/>
              <a:t>The </a:t>
            </a:r>
            <a:r>
              <a:rPr lang="en-US" dirty="0" err="1"/>
              <a:t>ShMem</a:t>
            </a:r>
            <a:r>
              <a:rPr lang="en-US" dirty="0"/>
              <a:t> test:</a:t>
            </a:r>
            <a:r>
              <a:rPr lang="en-US" dirty="0">
                <a:solidFill>
                  <a:srgbClr val="0070C0"/>
                </a:solidFill>
              </a:rPr>
              <a:t> If data that you, as a thread, use can also be used by another thread in</a:t>
            </a:r>
            <a:r>
              <a:rPr lang="en-US" dirty="0"/>
              <a:t> </a:t>
            </a:r>
            <a:r>
              <a:rPr lang="en-US" dirty="0">
                <a:solidFill>
                  <a:srgbClr val="C00000"/>
                </a:solidFill>
              </a:rPr>
              <a:t>your block</a:t>
            </a:r>
            <a:r>
              <a:rPr lang="en-US" dirty="0"/>
              <a:t>, </a:t>
            </a:r>
            <a:r>
              <a:rPr lang="en-US" dirty="0">
                <a:solidFill>
                  <a:srgbClr val="0070C0"/>
                </a:solidFill>
              </a:rPr>
              <a:t>then you should consider using shared memory</a:t>
            </a:r>
          </a:p>
          <a:p>
            <a:pPr lvl="1"/>
            <a:endParaRPr lang="en-US" dirty="0"/>
          </a:p>
          <a:p>
            <a:pPr lvl="1"/>
            <a:endParaRPr lang="en-US" dirty="0"/>
          </a:p>
          <a:p>
            <a:pPr lvl="1"/>
            <a:endParaRPr lang="en-US" dirty="0"/>
          </a:p>
          <a:p>
            <a:r>
              <a:rPr lang="en-US" dirty="0"/>
              <a:t>Note: regardless of the above test, you can use shared memory as scratch pad memory </a:t>
            </a:r>
          </a:p>
          <a:p>
            <a:pPr lvl="1"/>
            <a:r>
              <a:rPr lang="en-US" dirty="0"/>
              <a:t>Don’t let it go wasted, use for storing often-used variables even if they’re not used by multiple threads</a:t>
            </a:r>
          </a:p>
        </p:txBody>
      </p:sp>
    </p:spTree>
    <p:extLst>
      <p:ext uri="{BB962C8B-B14F-4D97-AF65-F5344CB8AC3E}">
        <p14:creationId xmlns:p14="http://schemas.microsoft.com/office/powerpoint/2010/main" val="553738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200" dirty="0"/>
              <a:t>A Common CUDA Programming Pattern: Tiling w/ Shared Memory</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57</a:t>
            </a:fld>
            <a:endParaRPr lang="en-US" altLang="en-US" dirty="0"/>
          </a:p>
        </p:txBody>
      </p:sp>
      <p:sp>
        <p:nvSpPr>
          <p:cNvPr id="115715" name="Rectangle 3"/>
          <p:cNvSpPr>
            <a:spLocks noGrp="1" noChangeArrowheads="1"/>
          </p:cNvSpPr>
          <p:nvPr>
            <p:ph idx="4294967295"/>
          </p:nvPr>
        </p:nvSpPr>
        <p:spPr>
          <a:xfrm>
            <a:off x="147235" y="1323814"/>
            <a:ext cx="11903217" cy="5029200"/>
          </a:xfrm>
        </p:spPr>
        <p:txBody>
          <a:bodyPr/>
          <a:lstStyle/>
          <a:p>
            <a:pPr marL="0" indent="0" algn="ctr">
              <a:buNone/>
            </a:pPr>
            <a:endParaRPr lang="en-US" sz="2000" dirty="0"/>
          </a:p>
          <a:p>
            <a:pPr marL="457200" indent="-457200"/>
            <a:endParaRPr lang="en-US" sz="2000" dirty="0"/>
          </a:p>
          <a:p>
            <a:pPr marL="457200" indent="-457200"/>
            <a:r>
              <a:rPr lang="en-US" sz="2000" dirty="0"/>
              <a:t>Global memory access - much slower when compared to shared memory access</a:t>
            </a:r>
          </a:p>
          <a:p>
            <a:pPr marL="457200" indent="-457200"/>
            <a:endParaRPr lang="en-US" sz="2000" dirty="0"/>
          </a:p>
          <a:p>
            <a:pPr marL="457200" indent="-457200"/>
            <a:r>
              <a:rPr lang="en-US" sz="2000" dirty="0"/>
              <a:t>No brainer: Use shared memory, if at all possible</a:t>
            </a:r>
          </a:p>
          <a:p>
            <a:pPr marL="974725" lvl="1" indent="-403225"/>
            <a:endParaRPr lang="en-US" sz="1800" dirty="0">
              <a:solidFill>
                <a:schemeClr val="accent2"/>
              </a:solidFill>
            </a:endParaRPr>
          </a:p>
          <a:p>
            <a:pPr marL="974725" lvl="1" indent="-403225"/>
            <a:r>
              <a:rPr lang="en-US" sz="1800" dirty="0">
                <a:solidFill>
                  <a:schemeClr val="accent2"/>
                </a:solidFill>
              </a:rPr>
              <a:t>Partition </a:t>
            </a:r>
            <a:r>
              <a:rPr lang="en-US" sz="1800" dirty="0"/>
              <a:t>data</a:t>
            </a:r>
            <a:r>
              <a:rPr lang="en-US" sz="1800" dirty="0">
                <a:solidFill>
                  <a:schemeClr val="accent2"/>
                </a:solidFill>
              </a:rPr>
              <a:t> </a:t>
            </a:r>
            <a:r>
              <a:rPr lang="en-US" sz="1800" dirty="0"/>
              <a:t>into </a:t>
            </a:r>
            <a:r>
              <a:rPr lang="en-US" sz="1800" dirty="0">
                <a:solidFill>
                  <a:schemeClr val="accent2"/>
                </a:solidFill>
              </a:rPr>
              <a:t>data subsets </a:t>
            </a:r>
            <a:r>
              <a:rPr lang="en-US" sz="1800" dirty="0"/>
              <a:t>(</a:t>
            </a:r>
            <a:r>
              <a:rPr lang="en-US" sz="1800" b="1" dirty="0">
                <a:solidFill>
                  <a:srgbClr val="C00000"/>
                </a:solidFill>
              </a:rPr>
              <a:t>tiles</a:t>
            </a:r>
            <a:r>
              <a:rPr lang="en-US" sz="1800" dirty="0"/>
              <a:t>) that each fits into shared memory</a:t>
            </a:r>
          </a:p>
          <a:p>
            <a:pPr marL="974725" lvl="1" indent="-403225"/>
            <a:endParaRPr lang="en-US" sz="1800" dirty="0"/>
          </a:p>
          <a:p>
            <a:pPr marL="974725" lvl="1" indent="-403225"/>
            <a:r>
              <a:rPr lang="en-US" sz="1800" dirty="0"/>
              <a:t>Handle </a:t>
            </a:r>
            <a:r>
              <a:rPr lang="en-US" sz="1800" dirty="0">
                <a:solidFill>
                  <a:schemeClr val="accent2"/>
                </a:solidFill>
              </a:rPr>
              <a:t>each data subset (tile) with one thread block</a:t>
            </a:r>
            <a:r>
              <a:rPr lang="en-US" sz="1800" dirty="0"/>
              <a:t> by:</a:t>
            </a:r>
          </a:p>
          <a:p>
            <a:pPr marL="1431925" lvl="2" indent="-342900"/>
            <a:r>
              <a:rPr lang="en-US" sz="1700" dirty="0"/>
              <a:t>Loading the tile from global memory into shared memory, </a:t>
            </a:r>
            <a:r>
              <a:rPr lang="en-US" sz="1700" dirty="0">
                <a:solidFill>
                  <a:srgbClr val="C00000"/>
                </a:solidFill>
              </a:rPr>
              <a:t>using multiple threads to exploit memory-level parallelism</a:t>
            </a:r>
          </a:p>
          <a:p>
            <a:pPr marL="1431925" lvl="2" indent="-342900"/>
            <a:r>
              <a:rPr lang="en-US" sz="1700" dirty="0"/>
              <a:t>Performing the computation on the tile from shared memory; each thread can efficiently multi-pass over any data element of the tile</a:t>
            </a:r>
          </a:p>
        </p:txBody>
      </p:sp>
    </p:spTree>
    <p:extLst>
      <p:ext uri="{BB962C8B-B14F-4D97-AF65-F5344CB8AC3E}">
        <p14:creationId xmlns:p14="http://schemas.microsoft.com/office/powerpoint/2010/main" val="1942383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sz="3200" dirty="0"/>
              <a:t>Tiling used for Matrix-Matrix multiplication</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58</a:t>
            </a:fld>
            <a:endParaRPr lang="en-US" altLang="en-US" dirty="0"/>
          </a:p>
        </p:txBody>
      </p:sp>
      <p:sp>
        <p:nvSpPr>
          <p:cNvPr id="967683" name="Rectangle 3"/>
          <p:cNvSpPr>
            <a:spLocks noGrp="1" noChangeArrowheads="1"/>
          </p:cNvSpPr>
          <p:nvPr>
            <p:ph idx="4294967295"/>
          </p:nvPr>
        </p:nvSpPr>
        <p:spPr>
          <a:xfrm>
            <a:off x="322263" y="1749260"/>
            <a:ext cx="7945438" cy="478164"/>
          </a:xfrm>
        </p:spPr>
        <p:txBody>
          <a:bodyPr>
            <a:normAutofit/>
          </a:bodyPr>
          <a:lstStyle/>
          <a:p>
            <a:pPr marL="339725" indent="-339725" fontAlgn="base">
              <a:spcBef>
                <a:spcPct val="20000"/>
              </a:spcBef>
              <a:spcAft>
                <a:spcPct val="0"/>
              </a:spcAft>
              <a:buClr>
                <a:schemeClr val="tx2"/>
              </a:buClr>
              <a:buSzPct val="70000"/>
              <a:buFont typeface="Wingdings" pitchFamily="2" charset="2"/>
              <a:buChar char="l"/>
            </a:pPr>
            <a:r>
              <a:rPr lang="en-US" sz="2000" dirty="0"/>
              <a:t>One </a:t>
            </a:r>
            <a:r>
              <a:rPr lang="en-US" sz="2000" dirty="0">
                <a:solidFill>
                  <a:srgbClr val="C00000"/>
                </a:solidFill>
              </a:rPr>
              <a:t>block</a:t>
            </a:r>
            <a:r>
              <a:rPr lang="en-US" sz="2000" dirty="0"/>
              <a:t> computes one square sub-matrix </a:t>
            </a:r>
            <a:r>
              <a:rPr lang="en-US" sz="2000" b="1" dirty="0" err="1"/>
              <a:t>C</a:t>
            </a:r>
            <a:r>
              <a:rPr lang="en-US" sz="2000" baseline="-25000" dirty="0" err="1"/>
              <a:t>sub</a:t>
            </a:r>
            <a:r>
              <a:rPr lang="en-US" sz="2000" baseline="-25000" dirty="0"/>
              <a:t> </a:t>
            </a:r>
            <a:r>
              <a:rPr lang="en-US" sz="2000" dirty="0"/>
              <a:t>of size </a:t>
            </a:r>
            <a:r>
              <a:rPr lang="en-US" sz="1600" dirty="0" err="1"/>
              <a:t>Block_Size</a:t>
            </a:r>
            <a:endParaRPr lang="en-US" sz="2000" dirty="0">
              <a:solidFill>
                <a:srgbClr val="C00000"/>
              </a:solidFill>
            </a:endParaRPr>
          </a:p>
        </p:txBody>
      </p:sp>
      <p:grpSp>
        <p:nvGrpSpPr>
          <p:cNvPr id="4" name="Group 3"/>
          <p:cNvGrpSpPr/>
          <p:nvPr/>
        </p:nvGrpSpPr>
        <p:grpSpPr>
          <a:xfrm>
            <a:off x="7093058" y="1407155"/>
            <a:ext cx="4656138" cy="4846638"/>
            <a:chOff x="4267200" y="1905000"/>
            <a:chExt cx="4656138" cy="4846638"/>
          </a:xfrm>
        </p:grpSpPr>
        <p:sp>
          <p:nvSpPr>
            <p:cNvPr id="967725" name="Text Box 45"/>
            <p:cNvSpPr txBox="1">
              <a:spLocks noChangeArrowheads="1"/>
            </p:cNvSpPr>
            <p:nvPr/>
          </p:nvSpPr>
          <p:spPr bwMode="auto">
            <a:xfrm>
              <a:off x="7467600" y="1905000"/>
              <a:ext cx="365125" cy="336550"/>
            </a:xfrm>
            <a:prstGeom prst="rect">
              <a:avLst/>
            </a:prstGeom>
            <a:noFill/>
            <a:ln w="9525">
              <a:noFill/>
              <a:miter lim="800000"/>
              <a:headEnd/>
              <a:tailEnd/>
            </a:ln>
            <a:effectLst/>
          </p:spPr>
          <p:txBody>
            <a:bodyPr wrap="none">
              <a:spAutoFit/>
            </a:bodyPr>
            <a:lstStyle/>
            <a:p>
              <a:pPr algn="ctr">
                <a:spcBef>
                  <a:spcPct val="50000"/>
                </a:spcBef>
              </a:pPr>
              <a:r>
                <a:rPr lang="en-US" sz="1600" b="1">
                  <a:solidFill>
                    <a:srgbClr val="FF6600"/>
                  </a:solidFill>
                  <a:latin typeface="Arial" pitchFamily="34" charset="0"/>
                </a:rPr>
                <a:t>tx</a:t>
              </a:r>
            </a:p>
          </p:txBody>
        </p:sp>
        <p:sp>
          <p:nvSpPr>
            <p:cNvPr id="967685" name="Text Box 5"/>
            <p:cNvSpPr txBox="1">
              <a:spLocks noChangeArrowheads="1"/>
            </p:cNvSpPr>
            <p:nvPr/>
          </p:nvSpPr>
          <p:spPr bwMode="auto">
            <a:xfrm>
              <a:off x="4613275" y="4067175"/>
              <a:ext cx="1719263" cy="2541588"/>
            </a:xfrm>
            <a:prstGeom prst="rect">
              <a:avLst/>
            </a:prstGeom>
            <a:solidFill>
              <a:srgbClr val="99FF66"/>
            </a:solidFill>
            <a:ln w="9525">
              <a:solidFill>
                <a:srgbClr val="969696"/>
              </a:solidFill>
              <a:miter lim="800000"/>
              <a:headEnd/>
              <a:tailEnd/>
            </a:ln>
          </p:spPr>
          <p:txBody>
            <a:bodyPr/>
            <a:lstStyle/>
            <a:p>
              <a:r>
                <a:rPr lang="en-US" sz="1200" b="1">
                  <a:latin typeface="Arial" pitchFamily="34" charset="0"/>
                </a:rPr>
                <a:t>A</a:t>
              </a:r>
              <a:endParaRPr lang="en-US">
                <a:latin typeface="Arial" pitchFamily="34" charset="0"/>
              </a:endParaRPr>
            </a:p>
          </p:txBody>
        </p:sp>
        <p:sp>
          <p:nvSpPr>
            <p:cNvPr id="967686" name="Text Box 6"/>
            <p:cNvSpPr txBox="1">
              <a:spLocks noChangeArrowheads="1"/>
            </p:cNvSpPr>
            <p:nvPr/>
          </p:nvSpPr>
          <p:spPr bwMode="auto">
            <a:xfrm>
              <a:off x="4632325" y="4926013"/>
              <a:ext cx="1682750" cy="822325"/>
            </a:xfrm>
            <a:prstGeom prst="rect">
              <a:avLst/>
            </a:prstGeom>
            <a:solidFill>
              <a:srgbClr val="FFCC00"/>
            </a:solidFill>
            <a:ln w="9525">
              <a:solidFill>
                <a:srgbClr val="969696"/>
              </a:solidFill>
              <a:miter lim="800000"/>
              <a:headEnd/>
              <a:tailEnd/>
            </a:ln>
          </p:spPr>
          <p:txBody>
            <a:bodyPr lIns="0" tIns="0" rIns="0" bIns="0"/>
            <a:lstStyle/>
            <a:p>
              <a:endParaRPr lang="en-US">
                <a:latin typeface="Arial" pitchFamily="34" charset="0"/>
              </a:endParaRPr>
            </a:p>
          </p:txBody>
        </p:sp>
        <p:sp>
          <p:nvSpPr>
            <p:cNvPr id="967687" name="Text Box 7"/>
            <p:cNvSpPr txBox="1">
              <a:spLocks noChangeArrowheads="1"/>
            </p:cNvSpPr>
            <p:nvPr/>
          </p:nvSpPr>
          <p:spPr bwMode="auto">
            <a:xfrm>
              <a:off x="6378575" y="2301875"/>
              <a:ext cx="2543175" cy="1719263"/>
            </a:xfrm>
            <a:prstGeom prst="rect">
              <a:avLst/>
            </a:prstGeom>
            <a:solidFill>
              <a:srgbClr val="99FF66"/>
            </a:solidFill>
            <a:ln w="9525">
              <a:solidFill>
                <a:srgbClr val="969696"/>
              </a:solidFill>
              <a:miter lim="800000"/>
              <a:headEnd/>
              <a:tailEnd/>
            </a:ln>
          </p:spPr>
          <p:txBody>
            <a:bodyPr/>
            <a:lstStyle/>
            <a:p>
              <a:r>
                <a:rPr lang="en-US" sz="1200" b="1">
                  <a:latin typeface="Arial" pitchFamily="34" charset="0"/>
                </a:rPr>
                <a:t>B</a:t>
              </a:r>
              <a:endParaRPr lang="en-US">
                <a:latin typeface="Arial" pitchFamily="34" charset="0"/>
              </a:endParaRPr>
            </a:p>
          </p:txBody>
        </p:sp>
        <p:sp>
          <p:nvSpPr>
            <p:cNvPr id="967688" name="Text Box 8"/>
            <p:cNvSpPr txBox="1">
              <a:spLocks noChangeArrowheads="1"/>
            </p:cNvSpPr>
            <p:nvPr/>
          </p:nvSpPr>
          <p:spPr bwMode="auto">
            <a:xfrm>
              <a:off x="7237413" y="2322513"/>
              <a:ext cx="823912" cy="1682750"/>
            </a:xfrm>
            <a:prstGeom prst="rect">
              <a:avLst/>
            </a:prstGeom>
            <a:solidFill>
              <a:srgbClr val="FFCC00"/>
            </a:solidFill>
            <a:ln w="9525">
              <a:solidFill>
                <a:srgbClr val="969696"/>
              </a:solidFill>
              <a:miter lim="800000"/>
              <a:headEnd/>
              <a:tailEnd/>
            </a:ln>
          </p:spPr>
          <p:txBody>
            <a:bodyPr lIns="0" tIns="0" rIns="0" bIns="0"/>
            <a:lstStyle/>
            <a:p>
              <a:endParaRPr lang="en-US">
                <a:latin typeface="Arial" pitchFamily="34" charset="0"/>
              </a:endParaRPr>
            </a:p>
          </p:txBody>
        </p:sp>
        <p:sp>
          <p:nvSpPr>
            <p:cNvPr id="967689" name="Text Box 9"/>
            <p:cNvSpPr txBox="1">
              <a:spLocks noChangeArrowheads="1"/>
            </p:cNvSpPr>
            <p:nvPr/>
          </p:nvSpPr>
          <p:spPr bwMode="auto">
            <a:xfrm>
              <a:off x="6380163" y="4071938"/>
              <a:ext cx="2543175" cy="2541587"/>
            </a:xfrm>
            <a:prstGeom prst="rect">
              <a:avLst/>
            </a:prstGeom>
            <a:solidFill>
              <a:srgbClr val="99FF66"/>
            </a:solidFill>
            <a:ln w="9525" algn="ctr">
              <a:solidFill>
                <a:srgbClr val="969696"/>
              </a:solidFill>
              <a:miter lim="800000"/>
              <a:headEnd/>
              <a:tailEnd/>
            </a:ln>
            <a:effectLst/>
          </p:spPr>
          <p:txBody>
            <a:bodyPr/>
            <a:lstStyle/>
            <a:p>
              <a:r>
                <a:rPr lang="en-US" sz="1200" b="1">
                  <a:latin typeface="Arial" pitchFamily="34" charset="0"/>
                </a:rPr>
                <a:t>C</a:t>
              </a:r>
            </a:p>
          </p:txBody>
        </p:sp>
        <p:sp>
          <p:nvSpPr>
            <p:cNvPr id="967690" name="Text Box 10"/>
            <p:cNvSpPr txBox="1">
              <a:spLocks noChangeArrowheads="1"/>
            </p:cNvSpPr>
            <p:nvPr/>
          </p:nvSpPr>
          <p:spPr bwMode="auto">
            <a:xfrm>
              <a:off x="7237413" y="4926013"/>
              <a:ext cx="823912" cy="822325"/>
            </a:xfrm>
            <a:prstGeom prst="rect">
              <a:avLst/>
            </a:prstGeom>
            <a:solidFill>
              <a:srgbClr val="FFCC00"/>
            </a:solidFill>
            <a:ln w="9525">
              <a:solidFill>
                <a:srgbClr val="969696"/>
              </a:solidFill>
              <a:miter lim="800000"/>
              <a:headEnd/>
              <a:tailEnd/>
            </a:ln>
          </p:spPr>
          <p:txBody>
            <a:bodyPr/>
            <a:lstStyle/>
            <a:p>
              <a:r>
                <a:rPr lang="en-US" sz="1200" b="1">
                  <a:latin typeface="Arial" pitchFamily="34" charset="0"/>
                </a:rPr>
                <a:t>C</a:t>
              </a:r>
              <a:r>
                <a:rPr lang="en-US" sz="1200" b="1" baseline="-25000">
                  <a:latin typeface="Arial" pitchFamily="34" charset="0"/>
                </a:rPr>
                <a:t>sub</a:t>
              </a:r>
              <a:endParaRPr lang="en-US">
                <a:latin typeface="Arial" pitchFamily="34" charset="0"/>
              </a:endParaRPr>
            </a:p>
          </p:txBody>
        </p:sp>
        <p:sp>
          <p:nvSpPr>
            <p:cNvPr id="967691" name="Line 11"/>
            <p:cNvSpPr>
              <a:spLocks noChangeShapeType="1"/>
            </p:cNvSpPr>
            <p:nvPr/>
          </p:nvSpPr>
          <p:spPr bwMode="auto">
            <a:xfrm>
              <a:off x="7237413" y="4000500"/>
              <a:ext cx="0" cy="915988"/>
            </a:xfrm>
            <a:prstGeom prst="line">
              <a:avLst/>
            </a:prstGeom>
            <a:noFill/>
            <a:ln w="9525">
              <a:solidFill>
                <a:srgbClr val="969696"/>
              </a:solidFill>
              <a:prstDash val="dash"/>
              <a:round/>
              <a:headEnd/>
              <a:tailEnd/>
            </a:ln>
          </p:spPr>
          <p:txBody>
            <a:bodyPr/>
            <a:lstStyle/>
            <a:p>
              <a:endParaRPr lang="en-US"/>
            </a:p>
          </p:txBody>
        </p:sp>
        <p:sp>
          <p:nvSpPr>
            <p:cNvPr id="967692" name="Line 12"/>
            <p:cNvSpPr>
              <a:spLocks noChangeShapeType="1"/>
            </p:cNvSpPr>
            <p:nvPr/>
          </p:nvSpPr>
          <p:spPr bwMode="auto">
            <a:xfrm>
              <a:off x="8054975" y="4010025"/>
              <a:ext cx="0" cy="914400"/>
            </a:xfrm>
            <a:prstGeom prst="line">
              <a:avLst/>
            </a:prstGeom>
            <a:noFill/>
            <a:ln w="9525">
              <a:solidFill>
                <a:srgbClr val="969696"/>
              </a:solidFill>
              <a:prstDash val="dash"/>
              <a:round/>
              <a:headEnd/>
              <a:tailEnd/>
            </a:ln>
          </p:spPr>
          <p:txBody>
            <a:bodyPr/>
            <a:lstStyle/>
            <a:p>
              <a:endParaRPr lang="en-US"/>
            </a:p>
          </p:txBody>
        </p:sp>
        <p:sp>
          <p:nvSpPr>
            <p:cNvPr id="967693" name="Line 13"/>
            <p:cNvSpPr>
              <a:spLocks noChangeShapeType="1"/>
            </p:cNvSpPr>
            <p:nvPr/>
          </p:nvSpPr>
          <p:spPr bwMode="auto">
            <a:xfrm>
              <a:off x="6303963" y="4933950"/>
              <a:ext cx="933450" cy="0"/>
            </a:xfrm>
            <a:prstGeom prst="line">
              <a:avLst/>
            </a:prstGeom>
            <a:noFill/>
            <a:ln w="9525">
              <a:solidFill>
                <a:srgbClr val="969696"/>
              </a:solidFill>
              <a:prstDash val="dash"/>
              <a:round/>
              <a:headEnd/>
              <a:tailEnd/>
            </a:ln>
            <a:effectLst/>
          </p:spPr>
          <p:txBody>
            <a:bodyPr/>
            <a:lstStyle/>
            <a:p>
              <a:endParaRPr lang="en-US"/>
            </a:p>
          </p:txBody>
        </p:sp>
        <p:sp>
          <p:nvSpPr>
            <p:cNvPr id="967694" name="Line 14"/>
            <p:cNvSpPr>
              <a:spLocks noChangeShapeType="1"/>
            </p:cNvSpPr>
            <p:nvPr/>
          </p:nvSpPr>
          <p:spPr bwMode="auto">
            <a:xfrm>
              <a:off x="6303963" y="5741988"/>
              <a:ext cx="933450" cy="1587"/>
            </a:xfrm>
            <a:prstGeom prst="line">
              <a:avLst/>
            </a:prstGeom>
            <a:noFill/>
            <a:ln w="9525">
              <a:solidFill>
                <a:srgbClr val="969696"/>
              </a:solidFill>
              <a:prstDash val="dash"/>
              <a:round/>
              <a:headEnd/>
              <a:tailEnd/>
            </a:ln>
            <a:effectLst/>
          </p:spPr>
          <p:txBody>
            <a:bodyPr/>
            <a:lstStyle/>
            <a:p>
              <a:endParaRPr lang="en-US"/>
            </a:p>
          </p:txBody>
        </p:sp>
        <p:sp>
          <p:nvSpPr>
            <p:cNvPr id="967695" name="Text Box 15"/>
            <p:cNvSpPr txBox="1">
              <a:spLocks noChangeArrowheads="1"/>
            </p:cNvSpPr>
            <p:nvPr/>
          </p:nvSpPr>
          <p:spPr bwMode="auto">
            <a:xfrm>
              <a:off x="7688263" y="2338388"/>
              <a:ext cx="53975" cy="1646237"/>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967696" name="Line 16"/>
            <p:cNvSpPr>
              <a:spLocks noChangeShapeType="1"/>
            </p:cNvSpPr>
            <p:nvPr/>
          </p:nvSpPr>
          <p:spPr bwMode="auto">
            <a:xfrm>
              <a:off x="7742238" y="3978275"/>
              <a:ext cx="1587" cy="1563688"/>
            </a:xfrm>
            <a:prstGeom prst="line">
              <a:avLst/>
            </a:prstGeom>
            <a:noFill/>
            <a:ln w="9525">
              <a:solidFill>
                <a:srgbClr val="969696"/>
              </a:solidFill>
              <a:prstDash val="dash"/>
              <a:round/>
              <a:headEnd/>
              <a:tailEnd/>
            </a:ln>
            <a:effectLst/>
          </p:spPr>
          <p:txBody>
            <a:bodyPr/>
            <a:lstStyle/>
            <a:p>
              <a:endParaRPr lang="en-US"/>
            </a:p>
          </p:txBody>
        </p:sp>
        <p:sp>
          <p:nvSpPr>
            <p:cNvPr id="967697" name="Line 17"/>
            <p:cNvSpPr>
              <a:spLocks noChangeShapeType="1"/>
            </p:cNvSpPr>
            <p:nvPr/>
          </p:nvSpPr>
          <p:spPr bwMode="auto">
            <a:xfrm>
              <a:off x="7688263" y="3973513"/>
              <a:ext cx="0" cy="1560512"/>
            </a:xfrm>
            <a:prstGeom prst="line">
              <a:avLst/>
            </a:prstGeom>
            <a:noFill/>
            <a:ln w="9525">
              <a:solidFill>
                <a:srgbClr val="969696"/>
              </a:solidFill>
              <a:prstDash val="dash"/>
              <a:round/>
              <a:headEnd/>
              <a:tailEnd/>
            </a:ln>
            <a:effectLst/>
          </p:spPr>
          <p:txBody>
            <a:bodyPr/>
            <a:lstStyle/>
            <a:p>
              <a:endParaRPr lang="en-US"/>
            </a:p>
          </p:txBody>
        </p:sp>
        <p:sp>
          <p:nvSpPr>
            <p:cNvPr id="967698" name="Line 18"/>
            <p:cNvSpPr>
              <a:spLocks noChangeShapeType="1"/>
            </p:cNvSpPr>
            <p:nvPr/>
          </p:nvSpPr>
          <p:spPr bwMode="auto">
            <a:xfrm flipH="1">
              <a:off x="5473700" y="4919663"/>
              <a:ext cx="0" cy="822325"/>
            </a:xfrm>
            <a:prstGeom prst="line">
              <a:avLst/>
            </a:prstGeom>
            <a:noFill/>
            <a:ln w="9525">
              <a:solidFill>
                <a:srgbClr val="969696"/>
              </a:solidFill>
              <a:prstDash val="dash"/>
              <a:round/>
              <a:headEnd/>
              <a:tailEnd/>
            </a:ln>
          </p:spPr>
          <p:txBody>
            <a:bodyPr/>
            <a:lstStyle/>
            <a:p>
              <a:endParaRPr lang="en-US"/>
            </a:p>
          </p:txBody>
        </p:sp>
        <p:sp>
          <p:nvSpPr>
            <p:cNvPr id="967699" name="Line 19"/>
            <p:cNvSpPr>
              <a:spLocks noChangeShapeType="1"/>
            </p:cNvSpPr>
            <p:nvPr/>
          </p:nvSpPr>
          <p:spPr bwMode="auto">
            <a:xfrm flipV="1">
              <a:off x="7237413" y="3143250"/>
              <a:ext cx="817562" cy="1588"/>
            </a:xfrm>
            <a:prstGeom prst="line">
              <a:avLst/>
            </a:prstGeom>
            <a:noFill/>
            <a:ln w="9525">
              <a:solidFill>
                <a:srgbClr val="969696"/>
              </a:solidFill>
              <a:prstDash val="dash"/>
              <a:round/>
              <a:headEnd/>
              <a:tailEnd/>
            </a:ln>
            <a:effectLst/>
          </p:spPr>
          <p:txBody>
            <a:bodyPr/>
            <a:lstStyle/>
            <a:p>
              <a:endParaRPr lang="en-US"/>
            </a:p>
          </p:txBody>
        </p:sp>
        <p:sp>
          <p:nvSpPr>
            <p:cNvPr id="967700" name="Line 20"/>
            <p:cNvSpPr>
              <a:spLocks noChangeShapeType="1"/>
            </p:cNvSpPr>
            <p:nvPr/>
          </p:nvSpPr>
          <p:spPr bwMode="auto">
            <a:xfrm>
              <a:off x="8770938" y="4062413"/>
              <a:ext cx="4762" cy="2541587"/>
            </a:xfrm>
            <a:prstGeom prst="line">
              <a:avLst/>
            </a:prstGeom>
            <a:noFill/>
            <a:ln w="6350">
              <a:solidFill>
                <a:srgbClr val="000000"/>
              </a:solidFill>
              <a:round/>
              <a:headEnd type="triangle" w="med" len="med"/>
              <a:tailEnd type="triangle" w="med" len="med"/>
            </a:ln>
          </p:spPr>
          <p:txBody>
            <a:bodyPr/>
            <a:lstStyle/>
            <a:p>
              <a:endParaRPr lang="en-US"/>
            </a:p>
          </p:txBody>
        </p:sp>
        <p:sp>
          <p:nvSpPr>
            <p:cNvPr id="967701" name="Line 21"/>
            <p:cNvSpPr>
              <a:spLocks noChangeShapeType="1"/>
            </p:cNvSpPr>
            <p:nvPr/>
          </p:nvSpPr>
          <p:spPr bwMode="auto">
            <a:xfrm rot="16200000" flipH="1" flipV="1">
              <a:off x="7643812" y="5199063"/>
              <a:ext cx="4763" cy="2541588"/>
            </a:xfrm>
            <a:prstGeom prst="line">
              <a:avLst/>
            </a:prstGeom>
            <a:noFill/>
            <a:ln w="6350">
              <a:solidFill>
                <a:srgbClr val="000000"/>
              </a:solidFill>
              <a:round/>
              <a:headEnd type="triangle" w="med" len="med"/>
              <a:tailEnd type="triangle" w="med" len="med"/>
            </a:ln>
          </p:spPr>
          <p:txBody>
            <a:bodyPr/>
            <a:lstStyle/>
            <a:p>
              <a:endParaRPr lang="en-US"/>
            </a:p>
          </p:txBody>
        </p:sp>
        <p:sp>
          <p:nvSpPr>
            <p:cNvPr id="967702" name="Line 22"/>
            <p:cNvSpPr>
              <a:spLocks noChangeShapeType="1"/>
            </p:cNvSpPr>
            <p:nvPr/>
          </p:nvSpPr>
          <p:spPr bwMode="auto">
            <a:xfrm>
              <a:off x="8174038" y="4922838"/>
              <a:ext cx="6350" cy="822325"/>
            </a:xfrm>
            <a:prstGeom prst="line">
              <a:avLst/>
            </a:prstGeom>
            <a:noFill/>
            <a:ln w="6350">
              <a:solidFill>
                <a:srgbClr val="000000"/>
              </a:solidFill>
              <a:round/>
              <a:headEnd type="triangle" w="med" len="med"/>
              <a:tailEnd type="triangle" w="med" len="med"/>
            </a:ln>
          </p:spPr>
          <p:txBody>
            <a:bodyPr/>
            <a:lstStyle/>
            <a:p>
              <a:endParaRPr lang="en-US"/>
            </a:p>
          </p:txBody>
        </p:sp>
        <p:sp>
          <p:nvSpPr>
            <p:cNvPr id="967703" name="Line 23"/>
            <p:cNvSpPr>
              <a:spLocks noChangeShapeType="1"/>
            </p:cNvSpPr>
            <p:nvPr/>
          </p:nvSpPr>
          <p:spPr bwMode="auto">
            <a:xfrm rot="16200000">
              <a:off x="7639844" y="5461794"/>
              <a:ext cx="6350" cy="823912"/>
            </a:xfrm>
            <a:prstGeom prst="line">
              <a:avLst/>
            </a:prstGeom>
            <a:noFill/>
            <a:ln w="6350">
              <a:solidFill>
                <a:srgbClr val="000000"/>
              </a:solidFill>
              <a:round/>
              <a:headEnd type="triangle" w="med" len="med"/>
              <a:tailEnd type="triangle" w="med" len="med"/>
            </a:ln>
          </p:spPr>
          <p:txBody>
            <a:bodyPr/>
            <a:lstStyle/>
            <a:p>
              <a:endParaRPr lang="en-US"/>
            </a:p>
          </p:txBody>
        </p:sp>
        <p:sp>
          <p:nvSpPr>
            <p:cNvPr id="967704" name="Text Box 24"/>
            <p:cNvSpPr txBox="1">
              <a:spLocks noChangeArrowheads="1"/>
            </p:cNvSpPr>
            <p:nvPr/>
          </p:nvSpPr>
          <p:spPr bwMode="auto">
            <a:xfrm>
              <a:off x="7337655" y="5946775"/>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p>
          </p:txBody>
        </p:sp>
        <p:sp>
          <p:nvSpPr>
            <p:cNvPr id="967705" name="Text Box 25"/>
            <p:cNvSpPr txBox="1">
              <a:spLocks noChangeArrowheads="1"/>
            </p:cNvSpPr>
            <p:nvPr/>
          </p:nvSpPr>
          <p:spPr bwMode="auto">
            <a:xfrm>
              <a:off x="7555663" y="6270625"/>
              <a:ext cx="173124"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wB</a:t>
              </a:r>
              <a:endParaRPr lang="en-US">
                <a:latin typeface="Arial" pitchFamily="34" charset="0"/>
              </a:endParaRPr>
            </a:p>
          </p:txBody>
        </p:sp>
        <p:sp>
          <p:nvSpPr>
            <p:cNvPr id="967706" name="Text Box 26"/>
            <p:cNvSpPr txBox="1">
              <a:spLocks noChangeArrowheads="1"/>
            </p:cNvSpPr>
            <p:nvPr/>
          </p:nvSpPr>
          <p:spPr bwMode="auto">
            <a:xfrm>
              <a:off x="5385551" y="6281738"/>
              <a:ext cx="173124"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wA</a:t>
              </a:r>
            </a:p>
          </p:txBody>
        </p:sp>
        <p:sp>
          <p:nvSpPr>
            <p:cNvPr id="967707" name="Line 27"/>
            <p:cNvSpPr>
              <a:spLocks noChangeShapeType="1"/>
            </p:cNvSpPr>
            <p:nvPr/>
          </p:nvSpPr>
          <p:spPr bwMode="auto">
            <a:xfrm rot="16200000">
              <a:off x="5879307" y="5458618"/>
              <a:ext cx="6350" cy="823913"/>
            </a:xfrm>
            <a:prstGeom prst="line">
              <a:avLst/>
            </a:prstGeom>
            <a:noFill/>
            <a:ln w="6350">
              <a:solidFill>
                <a:srgbClr val="000000"/>
              </a:solidFill>
              <a:round/>
              <a:headEnd type="triangle" w="med" len="med"/>
              <a:tailEnd type="triangle" w="med" len="med"/>
            </a:ln>
          </p:spPr>
          <p:txBody>
            <a:bodyPr/>
            <a:lstStyle/>
            <a:p>
              <a:endParaRPr lang="en-US"/>
            </a:p>
          </p:txBody>
        </p:sp>
        <p:sp>
          <p:nvSpPr>
            <p:cNvPr id="967708" name="Text Box 28"/>
            <p:cNvSpPr txBox="1">
              <a:spLocks noChangeArrowheads="1"/>
            </p:cNvSpPr>
            <p:nvPr/>
          </p:nvSpPr>
          <p:spPr bwMode="auto">
            <a:xfrm>
              <a:off x="5580293" y="5943600"/>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p>
          </p:txBody>
        </p:sp>
        <p:sp>
          <p:nvSpPr>
            <p:cNvPr id="967709" name="Line 29"/>
            <p:cNvSpPr>
              <a:spLocks noChangeShapeType="1"/>
            </p:cNvSpPr>
            <p:nvPr/>
          </p:nvSpPr>
          <p:spPr bwMode="auto">
            <a:xfrm rot="16200000">
              <a:off x="5057776" y="5459412"/>
              <a:ext cx="6350" cy="822325"/>
            </a:xfrm>
            <a:prstGeom prst="line">
              <a:avLst/>
            </a:prstGeom>
            <a:noFill/>
            <a:ln w="6350">
              <a:solidFill>
                <a:srgbClr val="000000"/>
              </a:solidFill>
              <a:round/>
              <a:headEnd type="triangle" w="med" len="med"/>
              <a:tailEnd type="triangle" w="med" len="med"/>
            </a:ln>
          </p:spPr>
          <p:txBody>
            <a:bodyPr/>
            <a:lstStyle/>
            <a:p>
              <a:endParaRPr lang="en-US"/>
            </a:p>
          </p:txBody>
        </p:sp>
        <p:sp>
          <p:nvSpPr>
            <p:cNvPr id="967710" name="Text Box 30"/>
            <p:cNvSpPr txBox="1">
              <a:spLocks noChangeArrowheads="1"/>
            </p:cNvSpPr>
            <p:nvPr/>
          </p:nvSpPr>
          <p:spPr bwMode="auto">
            <a:xfrm>
              <a:off x="4757968" y="5943600"/>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p>
          </p:txBody>
        </p:sp>
        <p:sp>
          <p:nvSpPr>
            <p:cNvPr id="967711" name="Line 31"/>
            <p:cNvSpPr>
              <a:spLocks noChangeShapeType="1"/>
            </p:cNvSpPr>
            <p:nvPr/>
          </p:nvSpPr>
          <p:spPr bwMode="auto">
            <a:xfrm>
              <a:off x="8178800" y="3155950"/>
              <a:ext cx="6350" cy="822325"/>
            </a:xfrm>
            <a:prstGeom prst="line">
              <a:avLst/>
            </a:prstGeom>
            <a:noFill/>
            <a:ln w="6350">
              <a:solidFill>
                <a:srgbClr val="000000"/>
              </a:solidFill>
              <a:round/>
              <a:headEnd type="triangle" w="med" len="med"/>
              <a:tailEnd type="triangle" w="med" len="med"/>
            </a:ln>
          </p:spPr>
          <p:txBody>
            <a:bodyPr/>
            <a:lstStyle/>
            <a:p>
              <a:endParaRPr lang="en-US"/>
            </a:p>
          </p:txBody>
        </p:sp>
        <p:sp>
          <p:nvSpPr>
            <p:cNvPr id="967712" name="Line 32"/>
            <p:cNvSpPr>
              <a:spLocks noChangeShapeType="1"/>
            </p:cNvSpPr>
            <p:nvPr/>
          </p:nvSpPr>
          <p:spPr bwMode="auto">
            <a:xfrm>
              <a:off x="8174038" y="2314575"/>
              <a:ext cx="6350" cy="823913"/>
            </a:xfrm>
            <a:prstGeom prst="line">
              <a:avLst/>
            </a:prstGeom>
            <a:noFill/>
            <a:ln w="6350">
              <a:solidFill>
                <a:srgbClr val="000000"/>
              </a:solidFill>
              <a:round/>
              <a:headEnd type="triangle" w="med" len="med"/>
              <a:tailEnd type="triangle" w="med" len="med"/>
            </a:ln>
          </p:spPr>
          <p:txBody>
            <a:bodyPr/>
            <a:lstStyle/>
            <a:p>
              <a:endParaRPr lang="en-US"/>
            </a:p>
          </p:txBody>
        </p:sp>
        <p:sp>
          <p:nvSpPr>
            <p:cNvPr id="967713" name="Text Box 33"/>
            <p:cNvSpPr txBox="1">
              <a:spLocks noChangeArrowheads="1"/>
            </p:cNvSpPr>
            <p:nvPr/>
          </p:nvSpPr>
          <p:spPr bwMode="auto">
            <a:xfrm>
              <a:off x="4648200" y="5541963"/>
              <a:ext cx="1646238" cy="55562"/>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967714" name="Text Box 34"/>
            <p:cNvSpPr txBox="1">
              <a:spLocks noChangeArrowheads="1"/>
            </p:cNvSpPr>
            <p:nvPr/>
          </p:nvSpPr>
          <p:spPr bwMode="auto">
            <a:xfrm>
              <a:off x="7688263" y="5541963"/>
              <a:ext cx="55562" cy="53975"/>
            </a:xfrm>
            <a:prstGeom prst="rect">
              <a:avLst/>
            </a:prstGeom>
            <a:solidFill>
              <a:srgbClr val="FF6600"/>
            </a:solidFill>
            <a:ln w="9525">
              <a:solidFill>
                <a:srgbClr val="969696"/>
              </a:solidFill>
              <a:miter lim="800000"/>
              <a:headEnd/>
              <a:tailEnd/>
            </a:ln>
          </p:spPr>
          <p:txBody>
            <a:bodyPr lIns="0" tIns="91440" rIns="0" bIns="0"/>
            <a:lstStyle/>
            <a:p>
              <a:endParaRPr lang="en-US" sz="1200"/>
            </a:p>
            <a:p>
              <a:endParaRPr lang="en-US" sz="1200"/>
            </a:p>
            <a:p>
              <a:endParaRPr lang="en-US">
                <a:latin typeface="Arial" pitchFamily="34" charset="0"/>
              </a:endParaRPr>
            </a:p>
          </p:txBody>
        </p:sp>
        <p:sp>
          <p:nvSpPr>
            <p:cNvPr id="967715" name="Line 35"/>
            <p:cNvSpPr>
              <a:spLocks noChangeShapeType="1"/>
            </p:cNvSpPr>
            <p:nvPr/>
          </p:nvSpPr>
          <p:spPr bwMode="auto">
            <a:xfrm>
              <a:off x="6291263" y="5541963"/>
              <a:ext cx="1379537" cy="0"/>
            </a:xfrm>
            <a:prstGeom prst="line">
              <a:avLst/>
            </a:prstGeom>
            <a:noFill/>
            <a:ln w="9525">
              <a:solidFill>
                <a:srgbClr val="969696"/>
              </a:solidFill>
              <a:prstDash val="dash"/>
              <a:round/>
              <a:headEnd/>
              <a:tailEnd/>
            </a:ln>
          </p:spPr>
          <p:txBody>
            <a:bodyPr/>
            <a:lstStyle/>
            <a:p>
              <a:endParaRPr lang="en-US"/>
            </a:p>
          </p:txBody>
        </p:sp>
        <p:sp>
          <p:nvSpPr>
            <p:cNvPr id="967716" name="Line 36"/>
            <p:cNvSpPr>
              <a:spLocks noChangeShapeType="1"/>
            </p:cNvSpPr>
            <p:nvPr/>
          </p:nvSpPr>
          <p:spPr bwMode="auto">
            <a:xfrm>
              <a:off x="6291263" y="5595938"/>
              <a:ext cx="1379537" cy="0"/>
            </a:xfrm>
            <a:prstGeom prst="line">
              <a:avLst/>
            </a:prstGeom>
            <a:noFill/>
            <a:ln w="9525">
              <a:solidFill>
                <a:srgbClr val="969696"/>
              </a:solidFill>
              <a:prstDash val="dash"/>
              <a:round/>
              <a:headEnd/>
              <a:tailEnd/>
            </a:ln>
          </p:spPr>
          <p:txBody>
            <a:bodyPr/>
            <a:lstStyle/>
            <a:p>
              <a:endParaRPr lang="en-US"/>
            </a:p>
          </p:txBody>
        </p:sp>
        <p:sp>
          <p:nvSpPr>
            <p:cNvPr id="967717" name="Line 37"/>
            <p:cNvSpPr>
              <a:spLocks noChangeShapeType="1"/>
            </p:cNvSpPr>
            <p:nvPr/>
          </p:nvSpPr>
          <p:spPr bwMode="auto">
            <a:xfrm rot="16200000">
              <a:off x="5460206" y="5614195"/>
              <a:ext cx="3175" cy="1719262"/>
            </a:xfrm>
            <a:prstGeom prst="line">
              <a:avLst/>
            </a:prstGeom>
            <a:noFill/>
            <a:ln w="6350">
              <a:solidFill>
                <a:srgbClr val="000000"/>
              </a:solidFill>
              <a:round/>
              <a:headEnd type="triangle" w="med" len="med"/>
              <a:tailEnd type="triangle" w="med" len="med"/>
            </a:ln>
          </p:spPr>
          <p:txBody>
            <a:bodyPr/>
            <a:lstStyle/>
            <a:p>
              <a:endParaRPr lang="en-US"/>
            </a:p>
          </p:txBody>
        </p:sp>
        <p:sp>
          <p:nvSpPr>
            <p:cNvPr id="967718" name="Line 38"/>
            <p:cNvSpPr>
              <a:spLocks noChangeShapeType="1"/>
            </p:cNvSpPr>
            <p:nvPr/>
          </p:nvSpPr>
          <p:spPr bwMode="auto">
            <a:xfrm rot="10800000">
              <a:off x="8763000" y="2293938"/>
              <a:ext cx="4763" cy="1719262"/>
            </a:xfrm>
            <a:prstGeom prst="line">
              <a:avLst/>
            </a:prstGeom>
            <a:noFill/>
            <a:ln w="6350">
              <a:solidFill>
                <a:srgbClr val="000000"/>
              </a:solidFill>
              <a:round/>
              <a:headEnd type="triangle" w="med" len="med"/>
              <a:tailEnd type="triangle" w="med" len="med"/>
            </a:ln>
          </p:spPr>
          <p:txBody>
            <a:bodyPr/>
            <a:lstStyle/>
            <a:p>
              <a:endParaRPr lang="en-US"/>
            </a:p>
          </p:txBody>
        </p:sp>
        <p:sp>
          <p:nvSpPr>
            <p:cNvPr id="967719" name="Rectangle 39"/>
            <p:cNvSpPr>
              <a:spLocks noChangeArrowheads="1"/>
            </p:cNvSpPr>
            <p:nvPr/>
          </p:nvSpPr>
          <p:spPr bwMode="auto">
            <a:xfrm>
              <a:off x="4540250" y="5834063"/>
              <a:ext cx="182563" cy="182562"/>
            </a:xfrm>
            <a:prstGeom prst="rect">
              <a:avLst/>
            </a:prstGeom>
            <a:noFill/>
            <a:ln w="9525">
              <a:noFill/>
              <a:miter lim="800000"/>
              <a:headEnd/>
              <a:tailEnd/>
            </a:ln>
            <a:effectLst/>
          </p:spPr>
          <p:txBody>
            <a:bodyPr wrap="none" anchor="ctr"/>
            <a:lstStyle/>
            <a:p>
              <a:endParaRPr lang="en-US"/>
            </a:p>
          </p:txBody>
        </p:sp>
        <p:sp>
          <p:nvSpPr>
            <p:cNvPr id="967720" name="Rectangle 40"/>
            <p:cNvSpPr>
              <a:spLocks noChangeArrowheads="1"/>
            </p:cNvSpPr>
            <p:nvPr/>
          </p:nvSpPr>
          <p:spPr bwMode="auto">
            <a:xfrm>
              <a:off x="6229350" y="4932363"/>
              <a:ext cx="182563" cy="182562"/>
            </a:xfrm>
            <a:prstGeom prst="rect">
              <a:avLst/>
            </a:prstGeom>
            <a:noFill/>
            <a:ln w="9525">
              <a:noFill/>
              <a:miter lim="800000"/>
              <a:headEnd/>
              <a:tailEnd/>
            </a:ln>
            <a:effectLst/>
          </p:spPr>
          <p:txBody>
            <a:bodyPr wrap="none" anchor="ctr"/>
            <a:lstStyle/>
            <a:p>
              <a:endParaRPr lang="en-US"/>
            </a:p>
          </p:txBody>
        </p:sp>
        <p:sp>
          <p:nvSpPr>
            <p:cNvPr id="967721" name="Rectangle 41"/>
            <p:cNvSpPr>
              <a:spLocks noChangeArrowheads="1"/>
            </p:cNvSpPr>
            <p:nvPr/>
          </p:nvSpPr>
          <p:spPr bwMode="auto">
            <a:xfrm>
              <a:off x="7997825" y="2139950"/>
              <a:ext cx="182563" cy="182563"/>
            </a:xfrm>
            <a:prstGeom prst="rect">
              <a:avLst/>
            </a:prstGeom>
            <a:noFill/>
            <a:ln w="9525">
              <a:noFill/>
              <a:miter lim="800000"/>
              <a:headEnd/>
              <a:tailEnd/>
            </a:ln>
            <a:effectLst/>
          </p:spPr>
          <p:txBody>
            <a:bodyPr wrap="none" anchor="ctr"/>
            <a:lstStyle/>
            <a:p>
              <a:endParaRPr lang="en-US"/>
            </a:p>
          </p:txBody>
        </p:sp>
        <p:sp>
          <p:nvSpPr>
            <p:cNvPr id="967738" name="Rectangle 58"/>
            <p:cNvSpPr>
              <a:spLocks noChangeArrowheads="1"/>
            </p:cNvSpPr>
            <p:nvPr/>
          </p:nvSpPr>
          <p:spPr bwMode="auto">
            <a:xfrm rot="16200000">
              <a:off x="4475162" y="6569076"/>
              <a:ext cx="182563" cy="182562"/>
            </a:xfrm>
            <a:prstGeom prst="rect">
              <a:avLst/>
            </a:prstGeom>
            <a:noFill/>
            <a:ln w="9525">
              <a:noFill/>
              <a:miter lim="800000"/>
              <a:headEnd/>
              <a:tailEnd/>
            </a:ln>
            <a:effectLst/>
          </p:spPr>
          <p:txBody>
            <a:bodyPr wrap="none" anchor="ctr"/>
            <a:lstStyle/>
            <a:p>
              <a:endParaRPr lang="en-US"/>
            </a:p>
          </p:txBody>
        </p:sp>
        <p:sp>
          <p:nvSpPr>
            <p:cNvPr id="967742" name="Text Box 62"/>
            <p:cNvSpPr txBox="1">
              <a:spLocks noChangeArrowheads="1"/>
            </p:cNvSpPr>
            <p:nvPr/>
          </p:nvSpPr>
          <p:spPr bwMode="auto">
            <a:xfrm>
              <a:off x="4267200" y="5364163"/>
              <a:ext cx="365125" cy="336550"/>
            </a:xfrm>
            <a:prstGeom prst="rect">
              <a:avLst/>
            </a:prstGeom>
            <a:noFill/>
            <a:ln w="9525">
              <a:noFill/>
              <a:miter lim="800000"/>
              <a:headEnd/>
              <a:tailEnd/>
            </a:ln>
            <a:effectLst/>
          </p:spPr>
          <p:txBody>
            <a:bodyPr wrap="none">
              <a:spAutoFit/>
            </a:bodyPr>
            <a:lstStyle/>
            <a:p>
              <a:pPr algn="ctr">
                <a:spcBef>
                  <a:spcPct val="50000"/>
                </a:spcBef>
              </a:pPr>
              <a:r>
                <a:rPr lang="en-US" sz="1600" b="1">
                  <a:solidFill>
                    <a:srgbClr val="FF6600"/>
                  </a:solidFill>
                  <a:latin typeface="Arial" pitchFamily="34" charset="0"/>
                </a:rPr>
                <a:t>ty</a:t>
              </a:r>
            </a:p>
          </p:txBody>
        </p:sp>
        <p:sp>
          <p:nvSpPr>
            <p:cNvPr id="967765" name="Text Box 85"/>
            <p:cNvSpPr txBox="1">
              <a:spLocks noChangeArrowheads="1"/>
            </p:cNvSpPr>
            <p:nvPr/>
          </p:nvSpPr>
          <p:spPr bwMode="auto">
            <a:xfrm rot="16200000">
              <a:off x="7998056" y="2646963"/>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p>
          </p:txBody>
        </p:sp>
        <p:sp>
          <p:nvSpPr>
            <p:cNvPr id="967766" name="Text Box 86"/>
            <p:cNvSpPr txBox="1">
              <a:spLocks noChangeArrowheads="1"/>
            </p:cNvSpPr>
            <p:nvPr/>
          </p:nvSpPr>
          <p:spPr bwMode="auto">
            <a:xfrm rot="16200000">
              <a:off x="8001231" y="3499450"/>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p>
          </p:txBody>
        </p:sp>
        <p:sp>
          <p:nvSpPr>
            <p:cNvPr id="967767" name="Text Box 87"/>
            <p:cNvSpPr txBox="1">
              <a:spLocks noChangeArrowheads="1"/>
            </p:cNvSpPr>
            <p:nvPr/>
          </p:nvSpPr>
          <p:spPr bwMode="auto">
            <a:xfrm rot="16200000">
              <a:off x="7996468" y="5252050"/>
              <a:ext cx="609141"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Block_Size</a:t>
              </a:r>
              <a:endParaRPr lang="en-US" sz="900">
                <a:latin typeface="Arial" pitchFamily="34" charset="0"/>
              </a:endParaRPr>
            </a:p>
          </p:txBody>
        </p:sp>
        <p:sp>
          <p:nvSpPr>
            <p:cNvPr id="967768" name="Text Box 88"/>
            <p:cNvSpPr txBox="1">
              <a:spLocks noChangeArrowheads="1"/>
            </p:cNvSpPr>
            <p:nvPr/>
          </p:nvSpPr>
          <p:spPr bwMode="auto">
            <a:xfrm rot="16200000">
              <a:off x="8562232" y="5207600"/>
              <a:ext cx="153888"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hA</a:t>
              </a:r>
            </a:p>
          </p:txBody>
        </p:sp>
        <p:sp>
          <p:nvSpPr>
            <p:cNvPr id="967769" name="Text Box 89"/>
            <p:cNvSpPr txBox="1">
              <a:spLocks noChangeArrowheads="1"/>
            </p:cNvSpPr>
            <p:nvPr/>
          </p:nvSpPr>
          <p:spPr bwMode="auto">
            <a:xfrm rot="16200000">
              <a:off x="8547851" y="3069238"/>
              <a:ext cx="173124" cy="138499"/>
            </a:xfrm>
            <a:prstGeom prst="rect">
              <a:avLst/>
            </a:prstGeom>
            <a:noFill/>
            <a:ln w="9525" algn="ctr">
              <a:noFill/>
              <a:miter lim="800000"/>
              <a:headEnd/>
              <a:tailEnd/>
            </a:ln>
            <a:effectLst/>
          </p:spPr>
          <p:txBody>
            <a:bodyPr wrap="none" lIns="0" tIns="0" rIns="0" bIns="0">
              <a:spAutoFit/>
            </a:bodyPr>
            <a:lstStyle/>
            <a:p>
              <a:pPr algn="ctr"/>
              <a:r>
                <a:rPr lang="en-US" sz="900" b="1">
                  <a:latin typeface="Arial" pitchFamily="34" charset="0"/>
                </a:rPr>
                <a:t>wA</a:t>
              </a:r>
            </a:p>
          </p:txBody>
        </p:sp>
      </p:grpSp>
      <p:sp>
        <p:nvSpPr>
          <p:cNvPr id="967771" name="Rectangle 91"/>
          <p:cNvSpPr>
            <a:spLocks noChangeArrowheads="1"/>
          </p:cNvSpPr>
          <p:nvPr/>
        </p:nvSpPr>
        <p:spPr bwMode="auto">
          <a:xfrm>
            <a:off x="125655" y="5969630"/>
            <a:ext cx="6452259" cy="646331"/>
          </a:xfrm>
          <a:prstGeom prst="rect">
            <a:avLst/>
          </a:prstGeom>
          <a:solidFill>
            <a:srgbClr val="EAEAEA"/>
          </a:solidFill>
          <a:ln w="9525">
            <a:noFill/>
            <a:miter lim="800000"/>
            <a:headEnd/>
            <a:tailEnd/>
          </a:ln>
          <a:effectLst/>
        </p:spPr>
        <p:txBody>
          <a:bodyPr wrap="square">
            <a:spAutoFit/>
          </a:bodyPr>
          <a:lstStyle/>
          <a:p>
            <a:r>
              <a:rPr lang="en-US" sz="1200" dirty="0">
                <a:latin typeface="+mj-lt"/>
              </a:rPr>
              <a:t>NOTE: A similar technique is used on CPUs to improve cache hits.  See slide “Blocking Example” at</a:t>
            </a:r>
          </a:p>
          <a:p>
            <a:r>
              <a:rPr lang="en-US" sz="1200" dirty="0">
                <a:hlinkClick r:id="rId3"/>
              </a:rPr>
              <a:t>http://cseweb.ucsd.edu/classes/fa10/cse240a/pdf/08/CSE240A-MBT-L15-Cache.ppt.pdf</a:t>
            </a:r>
            <a:r>
              <a:rPr lang="en-US" sz="1200" dirty="0"/>
              <a:t>   </a:t>
            </a:r>
          </a:p>
          <a:p>
            <a:endParaRPr lang="en-US" sz="1200" dirty="0">
              <a:latin typeface="+mj-lt"/>
            </a:endParaRPr>
          </a:p>
        </p:txBody>
      </p:sp>
      <p:sp>
        <p:nvSpPr>
          <p:cNvPr id="51" name="Rectangle 3"/>
          <p:cNvSpPr txBox="1">
            <a:spLocks noChangeArrowheads="1"/>
          </p:cNvSpPr>
          <p:nvPr/>
        </p:nvSpPr>
        <p:spPr bwMode="auto">
          <a:xfrm>
            <a:off x="322263" y="2429831"/>
            <a:ext cx="60198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39725" indent="-339725">
              <a:lnSpc>
                <a:spcPct val="80000"/>
              </a:lnSpc>
            </a:pPr>
            <a:r>
              <a:rPr lang="en-US" sz="2000" dirty="0"/>
              <a:t>One </a:t>
            </a:r>
            <a:r>
              <a:rPr lang="en-US" sz="2000" dirty="0">
                <a:solidFill>
                  <a:srgbClr val="C00000"/>
                </a:solidFill>
              </a:rPr>
              <a:t>thread</a:t>
            </a:r>
            <a:r>
              <a:rPr lang="en-US" sz="2000" dirty="0"/>
              <a:t> computes one entry of </a:t>
            </a:r>
            <a:r>
              <a:rPr lang="en-US" sz="2000" b="1" dirty="0" err="1"/>
              <a:t>C</a:t>
            </a:r>
            <a:r>
              <a:rPr lang="en-US" sz="2000" baseline="-25000" dirty="0" err="1"/>
              <a:t>sub</a:t>
            </a:r>
            <a:endParaRPr lang="en-US" sz="2000" baseline="-25000" dirty="0"/>
          </a:p>
          <a:p>
            <a:pPr marL="457200" indent="-457200">
              <a:lnSpc>
                <a:spcPct val="80000"/>
              </a:lnSpc>
            </a:pPr>
            <a:endParaRPr lang="en-US" sz="2000" dirty="0"/>
          </a:p>
          <a:p>
            <a:pPr marL="339725" indent="-339725">
              <a:lnSpc>
                <a:spcPct val="80000"/>
              </a:lnSpc>
            </a:pPr>
            <a:r>
              <a:rPr lang="en-US" sz="2000" dirty="0">
                <a:solidFill>
                  <a:srgbClr val="C00000"/>
                </a:solidFill>
              </a:rPr>
              <a:t>Assumption</a:t>
            </a:r>
            <a:r>
              <a:rPr lang="en-US" sz="2000" dirty="0"/>
              <a:t>: </a:t>
            </a:r>
            <a:r>
              <a:rPr lang="en-US" sz="2000" b="1" dirty="0"/>
              <a:t>A</a:t>
            </a:r>
            <a:r>
              <a:rPr lang="en-US" sz="2000" dirty="0"/>
              <a:t> and </a:t>
            </a:r>
            <a:r>
              <a:rPr lang="en-US" sz="2000" b="1" dirty="0"/>
              <a:t>B</a:t>
            </a:r>
            <a:r>
              <a:rPr lang="en-US" sz="2000" dirty="0"/>
              <a:t> are </a:t>
            </a:r>
            <a:r>
              <a:rPr lang="en-US" sz="2000" i="1" dirty="0"/>
              <a:t>square matrices</a:t>
            </a:r>
            <a:r>
              <a:rPr lang="en-US" sz="2000" dirty="0"/>
              <a:t> and their dimensions of are </a:t>
            </a:r>
            <a:r>
              <a:rPr lang="en-US" sz="2000" i="1" dirty="0"/>
              <a:t>multiples</a:t>
            </a:r>
            <a:r>
              <a:rPr lang="en-US" sz="2000" dirty="0"/>
              <a:t> of </a:t>
            </a:r>
            <a:r>
              <a:rPr lang="en-US" sz="1800" b="1" dirty="0" err="1">
                <a:latin typeface="Consolas" pitchFamily="49" charset="0"/>
                <a:cs typeface="Consolas" pitchFamily="49" charset="0"/>
              </a:rPr>
              <a:t>Block_Size</a:t>
            </a:r>
            <a:endParaRPr lang="en-US" sz="2000" dirty="0"/>
          </a:p>
          <a:p>
            <a:pPr marL="974725" lvl="1" indent="-403225">
              <a:lnSpc>
                <a:spcPct val="80000"/>
              </a:lnSpc>
            </a:pPr>
            <a:r>
              <a:rPr lang="en-US" sz="1800" dirty="0"/>
              <a:t>Doesn’t have to be like this, but keeps example simpler and focused on the concepts of interest</a:t>
            </a:r>
          </a:p>
          <a:p>
            <a:pPr marL="974725" lvl="1" indent="-403225">
              <a:lnSpc>
                <a:spcPct val="80000"/>
              </a:lnSpc>
            </a:pPr>
            <a:r>
              <a:rPr lang="en-US" sz="1800" dirty="0"/>
              <a:t>In this example work with </a:t>
            </a:r>
            <a:r>
              <a:rPr lang="en-US" sz="1800" b="1" dirty="0" err="1">
                <a:latin typeface="Consolas" pitchFamily="49" charset="0"/>
                <a:cs typeface="Consolas" pitchFamily="49" charset="0"/>
              </a:rPr>
              <a:t>Block_Size</a:t>
            </a:r>
            <a:r>
              <a:rPr lang="en-US" sz="1800" b="1" dirty="0">
                <a:latin typeface="Consolas" pitchFamily="49" charset="0"/>
                <a:cs typeface="Consolas" pitchFamily="49" charset="0"/>
              </a:rPr>
              <a:t>=16x16</a:t>
            </a:r>
            <a:r>
              <a:rPr lang="en-US" sz="1600" dirty="0"/>
              <a:t> </a:t>
            </a:r>
            <a:endParaRPr lang="en-US" sz="1800" dirty="0"/>
          </a:p>
        </p:txBody>
      </p:sp>
    </p:spTree>
    <p:extLst>
      <p:ext uri="{BB962C8B-B14F-4D97-AF65-F5344CB8AC3E}">
        <p14:creationId xmlns:p14="http://schemas.microsoft.com/office/powerpoint/2010/main" val="2426739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7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77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Block of 16 X 16 Threads</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59</a:t>
            </a:fld>
            <a:endParaRPr lang="en-US" altLang="en-US" dirty="0"/>
          </a:p>
        </p:txBody>
      </p:sp>
      <p:graphicFrame>
        <p:nvGraphicFramePr>
          <p:cNvPr id="303107" name="Object 3"/>
          <p:cNvGraphicFramePr>
            <a:graphicFrameLocks noChangeAspect="1"/>
          </p:cNvGraphicFramePr>
          <p:nvPr>
            <p:extLst/>
          </p:nvPr>
        </p:nvGraphicFramePr>
        <p:xfrm>
          <a:off x="3200400" y="1279526"/>
          <a:ext cx="5384800" cy="5349875"/>
        </p:xfrm>
        <a:graphic>
          <a:graphicData uri="http://schemas.openxmlformats.org/presentationml/2006/ole">
            <mc:AlternateContent xmlns:mc="http://schemas.openxmlformats.org/markup-compatibility/2006">
              <mc:Choice xmlns:v="urn:schemas-microsoft-com:vml" Requires="v">
                <p:oleObj spid="_x0000_s1033" name="Visio" r:id="rId4" imgW="10749670" imgH="10678230" progId="Visio.Drawing.11">
                  <p:embed/>
                </p:oleObj>
              </mc:Choice>
              <mc:Fallback>
                <p:oleObj name="Visio" r:id="rId4" imgW="10749670" imgH="10678230" progId="Visio.Drawing.11">
                  <p:embed/>
                  <p:pic>
                    <p:nvPicPr>
                      <p:cNvPr id="30310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279526"/>
                        <a:ext cx="53848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30597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sz="3200" dirty="0"/>
              <a:t>Thread Execution Scheduling</a:t>
            </a:r>
          </a:p>
        </p:txBody>
      </p:sp>
      <p:sp>
        <p:nvSpPr>
          <p:cNvPr id="166915" name="Rectangle 3"/>
          <p:cNvSpPr>
            <a:spLocks noGrp="1" noChangeArrowheads="1"/>
          </p:cNvSpPr>
          <p:nvPr>
            <p:ph idx="1"/>
          </p:nvPr>
        </p:nvSpPr>
        <p:spPr/>
        <p:txBody>
          <a:bodyPr>
            <a:normAutofit/>
          </a:bodyPr>
          <a:lstStyle/>
          <a:p>
            <a:pPr marL="457200" indent="-457200"/>
            <a:endParaRPr lang="en-US" sz="2800" dirty="0"/>
          </a:p>
          <a:p>
            <a:pPr marL="457200" indent="-457200"/>
            <a:r>
              <a:rPr lang="en-US" sz="2800" dirty="0"/>
              <a:t>Starting point observation:</a:t>
            </a:r>
          </a:p>
          <a:p>
            <a:pPr marL="806450" lvl="1" indent="-457200"/>
            <a:r>
              <a:rPr lang="en-US" sz="2400" dirty="0"/>
              <a:t>You launch on the device many blocks, each containing many threads</a:t>
            </a:r>
          </a:p>
          <a:p>
            <a:pPr marL="806450" lvl="1" indent="-457200"/>
            <a:endParaRPr lang="en-US" sz="2400" dirty="0"/>
          </a:p>
          <a:p>
            <a:pPr marL="457200" indent="-457200"/>
            <a:endParaRPr lang="en-US" sz="2800" dirty="0"/>
          </a:p>
          <a:p>
            <a:pPr marL="457200" indent="-457200"/>
            <a:r>
              <a:rPr lang="en-US" sz="2800" dirty="0"/>
              <a:t>Questions in this segment:</a:t>
            </a:r>
          </a:p>
          <a:p>
            <a:pPr marL="806450" lvl="1" indent="-457200"/>
            <a:r>
              <a:rPr lang="en-US" sz="2400" dirty="0"/>
              <a:t>In which order are these blocks executed?</a:t>
            </a:r>
          </a:p>
          <a:p>
            <a:pPr marL="806450" lvl="1" indent="-457200"/>
            <a:r>
              <a:rPr lang="en-US" sz="2400" dirty="0"/>
              <a:t>How is this execution process managed?</a:t>
            </a:r>
          </a:p>
          <a:p>
            <a:pPr marL="806450" lvl="1" indent="-457200"/>
            <a:r>
              <a:rPr lang="en-US" sz="2400" dirty="0"/>
              <a:t>When/How are the threads in a block executed?</a:t>
            </a:r>
          </a:p>
          <a:p>
            <a:pPr marL="806450" lvl="1" indent="-457200"/>
            <a:r>
              <a:rPr lang="en-US" sz="2400" dirty="0"/>
              <a:t>Etc…</a:t>
            </a:r>
          </a:p>
        </p:txBody>
      </p:sp>
      <p:sp>
        <p:nvSpPr>
          <p:cNvPr id="3" name="Slide Number Placeholder 2"/>
          <p:cNvSpPr>
            <a:spLocks noGrp="1"/>
          </p:cNvSpPr>
          <p:nvPr>
            <p:ph type="sldNum" sz="quarter" idx="12"/>
          </p:nvPr>
        </p:nvSpPr>
        <p:spPr/>
        <p:txBody>
          <a:bodyPr/>
          <a:lstStyle/>
          <a:p>
            <a:fld id="{5D9186D4-8051-4F9A-BA48-7511C20FFC00}" type="slidenum">
              <a:rPr lang="en-US" altLang="en-US" smtClean="0">
                <a:solidFill>
                  <a:srgbClr val="000000"/>
                </a:solidFill>
              </a:rPr>
              <a:pPr/>
              <a:t>6</a:t>
            </a:fld>
            <a:endParaRPr lang="en-US" altLang="en-US">
              <a:solidFill>
                <a:srgbClr val="000000"/>
              </a:solidFill>
            </a:endParaRPr>
          </a:p>
        </p:txBody>
      </p:sp>
    </p:spTree>
    <p:extLst>
      <p:ext uri="{BB962C8B-B14F-4D97-AF65-F5344CB8AC3E}">
        <p14:creationId xmlns:p14="http://schemas.microsoft.com/office/powerpoint/2010/main" val="10742856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4" name="Rectangle 6"/>
          <p:cNvSpPr>
            <a:spLocks noChangeArrowheads="1"/>
          </p:cNvSpPr>
          <p:nvPr/>
        </p:nvSpPr>
        <p:spPr bwMode="auto">
          <a:xfrm>
            <a:off x="69476" y="797510"/>
            <a:ext cx="6351902" cy="5262979"/>
          </a:xfrm>
          <a:prstGeom prst="rect">
            <a:avLst/>
          </a:prstGeom>
          <a:solidFill>
            <a:schemeClr val="bg1">
              <a:lumMod val="95000"/>
            </a:schemeClr>
          </a:solidFill>
          <a:ln w="12700">
            <a:solidFill>
              <a:schemeClr val="tx1"/>
            </a:solidFill>
            <a:miter lim="800000"/>
            <a:headEnd/>
            <a:tailEnd/>
          </a:ln>
          <a:effectLst/>
        </p:spPr>
        <p:txBody>
          <a:bodyPr wrap="square">
            <a:spAutoFit/>
          </a:bodyPr>
          <a:lstStyle/>
          <a:p>
            <a:r>
              <a:rPr lang="en-US" sz="1400" dirty="0">
                <a:solidFill>
                  <a:srgbClr val="6AB06A"/>
                </a:solidFill>
                <a:latin typeface="Consolas" panose="020B0609020204030204" pitchFamily="49" charset="0"/>
                <a:cs typeface="Times New Roman" pitchFamily="18" charset="0"/>
              </a:rPr>
              <a:t>// Thread block size</a:t>
            </a:r>
          </a:p>
          <a:p>
            <a:r>
              <a:rPr lang="en-US" sz="1400" dirty="0">
                <a:latin typeface="Consolas" panose="020B0609020204030204" pitchFamily="49" charset="0"/>
                <a:cs typeface="Times New Roman" pitchFamily="18" charset="0"/>
              </a:rPr>
              <a:t>#define BLOCK_SIZE 16</a:t>
            </a:r>
          </a:p>
          <a:p>
            <a:endParaRPr lang="en-US" sz="1400" dirty="0">
              <a:latin typeface="Consolas" panose="020B0609020204030204" pitchFamily="49" charset="0"/>
              <a:cs typeface="Times New Roman" pitchFamily="18" charset="0"/>
            </a:endParaRPr>
          </a:p>
          <a:p>
            <a:r>
              <a:rPr lang="en-US" sz="1400" dirty="0">
                <a:solidFill>
                  <a:srgbClr val="6AB06A"/>
                </a:solidFill>
                <a:latin typeface="Consolas" panose="020B0609020204030204" pitchFamily="49" charset="0"/>
                <a:cs typeface="Times New Roman" pitchFamily="18" charset="0"/>
              </a:rPr>
              <a:t>// Forward declaration of the device multiplication </a:t>
            </a:r>
            <a:r>
              <a:rPr lang="en-US" sz="1400" dirty="0" err="1">
                <a:solidFill>
                  <a:srgbClr val="6AB06A"/>
                </a:solidFill>
                <a:latin typeface="Consolas" panose="020B0609020204030204" pitchFamily="49" charset="0"/>
                <a:cs typeface="Times New Roman" pitchFamily="18" charset="0"/>
              </a:rPr>
              <a:t>func</a:t>
            </a:r>
            <a:r>
              <a:rPr lang="en-US" sz="1400" dirty="0">
                <a:solidFill>
                  <a:srgbClr val="6AB06A"/>
                </a:solidFill>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__global__ void </a:t>
            </a:r>
            <a:r>
              <a:rPr lang="en-US" sz="1400" dirty="0" err="1">
                <a:latin typeface="Consolas" panose="020B0609020204030204" pitchFamily="49" charset="0"/>
                <a:cs typeface="Times New Roman" pitchFamily="18" charset="0"/>
              </a:rPr>
              <a:t>Muld</a:t>
            </a:r>
            <a:r>
              <a:rPr lang="en-US" sz="1400" dirty="0">
                <a:latin typeface="Consolas" panose="020B0609020204030204" pitchFamily="49" charset="0"/>
                <a:cs typeface="Times New Roman" pitchFamily="18" charset="0"/>
              </a:rPr>
              <a:t>(float*, float*, </a:t>
            </a:r>
            <a:r>
              <a:rPr lang="en-US" sz="1400" dirty="0" err="1">
                <a:latin typeface="Consolas" panose="020B0609020204030204" pitchFamily="49" charset="0"/>
                <a:cs typeface="Times New Roman" pitchFamily="18" charset="0"/>
              </a:rPr>
              <a:t>int</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int</a:t>
            </a:r>
            <a:r>
              <a:rPr lang="en-US" sz="1400" dirty="0">
                <a:latin typeface="Consolas" panose="020B0609020204030204" pitchFamily="49" charset="0"/>
                <a:cs typeface="Times New Roman" pitchFamily="18" charset="0"/>
              </a:rPr>
              <a:t>, float*);</a:t>
            </a:r>
          </a:p>
          <a:p>
            <a:endParaRPr lang="en-US" sz="1400" dirty="0">
              <a:latin typeface="Consolas" panose="020B0609020204030204" pitchFamily="49" charset="0"/>
              <a:cs typeface="Times New Roman" pitchFamily="18" charset="0"/>
            </a:endParaRPr>
          </a:p>
          <a:p>
            <a:r>
              <a:rPr lang="en-US" sz="1400" dirty="0">
                <a:solidFill>
                  <a:srgbClr val="6AB06A"/>
                </a:solidFill>
                <a:latin typeface="Consolas" panose="020B0609020204030204" pitchFamily="49" charset="0"/>
                <a:cs typeface="Times New Roman" pitchFamily="18" charset="0"/>
              </a:rPr>
              <a:t>// Host multiplication function</a:t>
            </a:r>
          </a:p>
          <a:p>
            <a:r>
              <a:rPr lang="en-US" sz="1400" dirty="0">
                <a:solidFill>
                  <a:srgbClr val="6AB06A"/>
                </a:solidFill>
                <a:latin typeface="Consolas" panose="020B0609020204030204" pitchFamily="49" charset="0"/>
                <a:cs typeface="Times New Roman" pitchFamily="18" charset="0"/>
              </a:rPr>
              <a:t>// Compute C = A * B</a:t>
            </a:r>
          </a:p>
          <a:p>
            <a:r>
              <a:rPr lang="en-US" sz="1400" dirty="0">
                <a:solidFill>
                  <a:srgbClr val="6AB06A"/>
                </a:solidFill>
                <a:latin typeface="Consolas" panose="020B0609020204030204" pitchFamily="49" charset="0"/>
                <a:cs typeface="Times New Roman" pitchFamily="18" charset="0"/>
              </a:rPr>
              <a:t>// </a:t>
            </a:r>
            <a:r>
              <a:rPr lang="en-US" sz="1400" dirty="0" err="1">
                <a:solidFill>
                  <a:srgbClr val="6AB06A"/>
                </a:solidFill>
                <a:latin typeface="Consolas" panose="020B0609020204030204" pitchFamily="49" charset="0"/>
                <a:cs typeface="Times New Roman" pitchFamily="18" charset="0"/>
              </a:rPr>
              <a:t>hA</a:t>
            </a:r>
            <a:r>
              <a:rPr lang="en-US" sz="1400" dirty="0">
                <a:solidFill>
                  <a:srgbClr val="6AB06A"/>
                </a:solidFill>
                <a:latin typeface="Consolas" panose="020B0609020204030204" pitchFamily="49" charset="0"/>
                <a:cs typeface="Times New Roman" pitchFamily="18" charset="0"/>
              </a:rPr>
              <a:t> is the height of A</a:t>
            </a:r>
          </a:p>
          <a:p>
            <a:r>
              <a:rPr lang="en-US" sz="1400" dirty="0">
                <a:solidFill>
                  <a:srgbClr val="6AB06A"/>
                </a:solidFill>
                <a:latin typeface="Consolas" panose="020B0609020204030204" pitchFamily="49" charset="0"/>
                <a:cs typeface="Times New Roman" pitchFamily="18" charset="0"/>
              </a:rPr>
              <a:t>// </a:t>
            </a:r>
            <a:r>
              <a:rPr lang="en-US" sz="1400" dirty="0" err="1">
                <a:solidFill>
                  <a:srgbClr val="6AB06A"/>
                </a:solidFill>
                <a:latin typeface="Consolas" panose="020B0609020204030204" pitchFamily="49" charset="0"/>
                <a:cs typeface="Times New Roman" pitchFamily="18" charset="0"/>
              </a:rPr>
              <a:t>wA</a:t>
            </a:r>
            <a:r>
              <a:rPr lang="en-US" sz="1400" dirty="0">
                <a:solidFill>
                  <a:srgbClr val="6AB06A"/>
                </a:solidFill>
                <a:latin typeface="Consolas" panose="020B0609020204030204" pitchFamily="49" charset="0"/>
                <a:cs typeface="Times New Roman" pitchFamily="18" charset="0"/>
              </a:rPr>
              <a:t> is the width of A</a:t>
            </a:r>
          </a:p>
          <a:p>
            <a:r>
              <a:rPr lang="en-US" sz="1400" dirty="0">
                <a:solidFill>
                  <a:srgbClr val="6AB06A"/>
                </a:solidFill>
                <a:latin typeface="Consolas" panose="020B0609020204030204" pitchFamily="49" charset="0"/>
                <a:cs typeface="Times New Roman" pitchFamily="18" charset="0"/>
              </a:rPr>
              <a:t>// </a:t>
            </a:r>
            <a:r>
              <a:rPr lang="en-US" sz="1400" dirty="0" err="1">
                <a:solidFill>
                  <a:srgbClr val="6AB06A"/>
                </a:solidFill>
                <a:latin typeface="Consolas" panose="020B0609020204030204" pitchFamily="49" charset="0"/>
                <a:cs typeface="Times New Roman" pitchFamily="18" charset="0"/>
              </a:rPr>
              <a:t>wB</a:t>
            </a:r>
            <a:r>
              <a:rPr lang="en-US" sz="1400" dirty="0">
                <a:solidFill>
                  <a:srgbClr val="6AB06A"/>
                </a:solidFill>
                <a:latin typeface="Consolas" panose="020B0609020204030204" pitchFamily="49" charset="0"/>
                <a:cs typeface="Times New Roman" pitchFamily="18" charset="0"/>
              </a:rPr>
              <a:t> is the width of B</a:t>
            </a:r>
          </a:p>
          <a:p>
            <a:r>
              <a:rPr lang="en-US" sz="1400" dirty="0">
                <a:latin typeface="Consolas" panose="020B0609020204030204" pitchFamily="49" charset="0"/>
                <a:cs typeface="Times New Roman" pitchFamily="18" charset="0"/>
              </a:rPr>
              <a:t>void </a:t>
            </a:r>
            <a:r>
              <a:rPr lang="en-US" sz="1400" dirty="0" err="1">
                <a:latin typeface="Consolas" panose="020B0609020204030204" pitchFamily="49" charset="0"/>
                <a:cs typeface="Times New Roman" pitchFamily="18" charset="0"/>
              </a:rPr>
              <a:t>Mul</a:t>
            </a:r>
            <a:r>
              <a:rPr lang="en-US" sz="1400" dirty="0">
                <a:latin typeface="Consolas" panose="020B0609020204030204" pitchFamily="49" charset="0"/>
                <a:cs typeface="Times New Roman" pitchFamily="18" charset="0"/>
              </a:rPr>
              <a:t>(const float* </a:t>
            </a:r>
            <a:r>
              <a:rPr lang="en-US" sz="1400" dirty="0" err="1">
                <a:latin typeface="Consolas" panose="020B0609020204030204" pitchFamily="49" charset="0"/>
                <a:cs typeface="Times New Roman" pitchFamily="18" charset="0"/>
              </a:rPr>
              <a:t>A,const</a:t>
            </a:r>
            <a:r>
              <a:rPr lang="en-US" sz="1400" dirty="0">
                <a:latin typeface="Consolas" panose="020B0609020204030204" pitchFamily="49" charset="0"/>
                <a:cs typeface="Times New Roman" pitchFamily="18" charset="0"/>
              </a:rPr>
              <a:t> float* </a:t>
            </a:r>
            <a:r>
              <a:rPr lang="en-US" sz="1400" dirty="0" err="1">
                <a:latin typeface="Consolas" panose="020B0609020204030204" pitchFamily="49" charset="0"/>
                <a:cs typeface="Times New Roman" pitchFamily="18" charset="0"/>
              </a:rPr>
              <a:t>B,int</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hA,int</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wA,int</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wB</a:t>
            </a:r>
            <a:r>
              <a:rPr lang="en-US" sz="1400" dirty="0">
                <a:latin typeface="Consolas" panose="020B0609020204030204" pitchFamily="49" charset="0"/>
                <a:cs typeface="Times New Roman" pitchFamily="18" charset="0"/>
              </a:rPr>
              <a:t>, float* C)</a:t>
            </a:r>
          </a:p>
          <a:p>
            <a:r>
              <a:rPr lang="en-US" sz="1400" dirty="0">
                <a:latin typeface="Consolas" panose="020B0609020204030204" pitchFamily="49" charset="0"/>
                <a:cs typeface="Times New Roman" pitchFamily="18" charset="0"/>
              </a:rPr>
              <a:t>{</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Load A and B to the device</a:t>
            </a:r>
          </a:p>
          <a:p>
            <a:r>
              <a:rPr lang="en-US" sz="1400" dirty="0">
                <a:latin typeface="Consolas" panose="020B0609020204030204" pitchFamily="49" charset="0"/>
                <a:cs typeface="Times New Roman" pitchFamily="18" charset="0"/>
              </a:rPr>
              <a:t>   float* Ad;</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int</a:t>
            </a:r>
            <a:r>
              <a:rPr lang="en-US" sz="1400" dirty="0">
                <a:latin typeface="Consolas" panose="020B0609020204030204" pitchFamily="49" charset="0"/>
                <a:cs typeface="Times New Roman" pitchFamily="18" charset="0"/>
              </a:rPr>
              <a:t> size = </a:t>
            </a:r>
            <a:r>
              <a:rPr lang="en-US" sz="1400" dirty="0" err="1">
                <a:latin typeface="Consolas" panose="020B0609020204030204" pitchFamily="49" charset="0"/>
                <a:cs typeface="Times New Roman" pitchFamily="18" charset="0"/>
              </a:rPr>
              <a:t>hA</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wA</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sizeof</a:t>
            </a:r>
            <a:r>
              <a:rPr lang="en-US" sz="1400" dirty="0">
                <a:latin typeface="Consolas" panose="020B0609020204030204" pitchFamily="49" charset="0"/>
                <a:cs typeface="Times New Roman" pitchFamily="18" charset="0"/>
              </a:rPr>
              <a:t>(float);</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cudaMalloc</a:t>
            </a:r>
            <a:r>
              <a:rPr lang="en-US" sz="1400" dirty="0">
                <a:latin typeface="Consolas" panose="020B0609020204030204" pitchFamily="49" charset="0"/>
                <a:cs typeface="Times New Roman" pitchFamily="18" charset="0"/>
              </a:rPr>
              <a:t>((void**)&amp;Ad, size);</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cudaMemcpy</a:t>
            </a:r>
            <a:r>
              <a:rPr lang="en-US" sz="1400" dirty="0">
                <a:latin typeface="Consolas" panose="020B0609020204030204" pitchFamily="49" charset="0"/>
                <a:cs typeface="Times New Roman" pitchFamily="18" charset="0"/>
              </a:rPr>
              <a:t>(Ad, A, size, </a:t>
            </a:r>
            <a:r>
              <a:rPr lang="en-US" sz="1400" dirty="0" err="1">
                <a:latin typeface="Consolas" panose="020B0609020204030204" pitchFamily="49" charset="0"/>
                <a:cs typeface="Times New Roman" pitchFamily="18" charset="0"/>
              </a:rPr>
              <a:t>cudaMemcpyHostToDevice</a:t>
            </a:r>
            <a:r>
              <a:rPr lang="en-US" sz="1400" dirty="0">
                <a:latin typeface="Consolas" panose="020B0609020204030204" pitchFamily="49" charset="0"/>
                <a:cs typeface="Times New Roman" pitchFamily="18" charset="0"/>
              </a:rPr>
              <a:t>);</a:t>
            </a:r>
          </a:p>
          <a:p>
            <a:endParaRPr lang="en-US" sz="1400" dirty="0">
              <a:latin typeface="Consolas" panose="020B0609020204030204" pitchFamily="49" charset="0"/>
              <a:cs typeface="Times New Roman" pitchFamily="18" charset="0"/>
            </a:endParaRPr>
          </a:p>
          <a:p>
            <a:r>
              <a:rPr lang="en-US" sz="1400" dirty="0">
                <a:latin typeface="Consolas" panose="020B0609020204030204" pitchFamily="49" charset="0"/>
                <a:cs typeface="Times New Roman" pitchFamily="18" charset="0"/>
              </a:rPr>
              <a:t>   float* </a:t>
            </a:r>
            <a:r>
              <a:rPr lang="en-US" sz="1400" dirty="0" err="1">
                <a:latin typeface="Consolas" panose="020B0609020204030204" pitchFamily="49" charset="0"/>
                <a:cs typeface="Times New Roman" pitchFamily="18" charset="0"/>
              </a:rPr>
              <a:t>Bd</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   size = </a:t>
            </a:r>
            <a:r>
              <a:rPr lang="en-US" sz="1400" dirty="0" err="1">
                <a:latin typeface="Consolas" panose="020B0609020204030204" pitchFamily="49" charset="0"/>
                <a:cs typeface="Times New Roman" pitchFamily="18" charset="0"/>
              </a:rPr>
              <a:t>wA</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wB</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sizeof</a:t>
            </a:r>
            <a:r>
              <a:rPr lang="en-US" sz="1400" dirty="0">
                <a:latin typeface="Consolas" panose="020B0609020204030204" pitchFamily="49" charset="0"/>
                <a:cs typeface="Times New Roman" pitchFamily="18" charset="0"/>
              </a:rPr>
              <a:t>(float);</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cudaMalloc</a:t>
            </a:r>
            <a:r>
              <a:rPr lang="en-US" sz="1400" dirty="0">
                <a:latin typeface="Consolas" panose="020B0609020204030204" pitchFamily="49" charset="0"/>
                <a:cs typeface="Times New Roman" pitchFamily="18" charset="0"/>
              </a:rPr>
              <a:t>((void**)&amp;</a:t>
            </a:r>
            <a:r>
              <a:rPr lang="en-US" sz="1400" dirty="0" err="1">
                <a:latin typeface="Consolas" panose="020B0609020204030204" pitchFamily="49" charset="0"/>
                <a:cs typeface="Times New Roman" pitchFamily="18" charset="0"/>
              </a:rPr>
              <a:t>Bd</a:t>
            </a:r>
            <a:r>
              <a:rPr lang="en-US" sz="1400" dirty="0">
                <a:latin typeface="Consolas" panose="020B0609020204030204" pitchFamily="49" charset="0"/>
                <a:cs typeface="Times New Roman" pitchFamily="18" charset="0"/>
              </a:rPr>
              <a:t>, size);</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cudaMemcpy</a:t>
            </a:r>
            <a:r>
              <a:rPr lang="en-US" sz="1400" dirty="0">
                <a:latin typeface="Consolas" panose="020B0609020204030204" pitchFamily="49" charset="0"/>
                <a:cs typeface="Times New Roman" pitchFamily="18" charset="0"/>
              </a:rPr>
              <a:t>(</a:t>
            </a:r>
            <a:r>
              <a:rPr lang="en-US" sz="1400" dirty="0" err="1">
                <a:latin typeface="Consolas" panose="020B0609020204030204" pitchFamily="49" charset="0"/>
                <a:cs typeface="Times New Roman" pitchFamily="18" charset="0"/>
              </a:rPr>
              <a:t>Bd</a:t>
            </a:r>
            <a:r>
              <a:rPr lang="en-US" sz="1400" dirty="0">
                <a:latin typeface="Consolas" panose="020B0609020204030204" pitchFamily="49" charset="0"/>
                <a:cs typeface="Times New Roman" pitchFamily="18" charset="0"/>
              </a:rPr>
              <a:t>, B, size, </a:t>
            </a:r>
            <a:r>
              <a:rPr lang="en-US" sz="1400" dirty="0" err="1">
                <a:latin typeface="Consolas" panose="020B0609020204030204" pitchFamily="49" charset="0"/>
                <a:cs typeface="Times New Roman" pitchFamily="18" charset="0"/>
              </a:rPr>
              <a:t>cudaMemcpyHostToDevice</a:t>
            </a:r>
            <a:r>
              <a:rPr lang="en-US" sz="1400" dirty="0">
                <a:latin typeface="Consolas" panose="020B0609020204030204" pitchFamily="49" charset="0"/>
                <a:cs typeface="Times New Roman" pitchFamily="18" charset="0"/>
              </a:rPr>
              <a:t>);</a:t>
            </a:r>
          </a:p>
        </p:txBody>
      </p:sp>
      <p:sp>
        <p:nvSpPr>
          <p:cNvPr id="969735" name="Rectangle 7"/>
          <p:cNvSpPr>
            <a:spLocks noChangeArrowheads="1"/>
          </p:cNvSpPr>
          <p:nvPr/>
        </p:nvSpPr>
        <p:spPr bwMode="auto">
          <a:xfrm>
            <a:off x="6493708" y="1036881"/>
            <a:ext cx="5618426" cy="4616648"/>
          </a:xfrm>
          <a:prstGeom prst="rect">
            <a:avLst/>
          </a:prstGeom>
          <a:solidFill>
            <a:schemeClr val="bg1">
              <a:lumMod val="95000"/>
            </a:schemeClr>
          </a:solidFill>
          <a:ln w="12700">
            <a:solidFill>
              <a:schemeClr val="tx1"/>
            </a:solidFill>
            <a:miter lim="800000"/>
            <a:headEnd/>
            <a:tailEnd/>
          </a:ln>
          <a:effectLst/>
        </p:spPr>
        <p:txBody>
          <a:bodyPr wrap="square">
            <a:spAutoFit/>
          </a:bodyPr>
          <a:lstStyle/>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Allocate C on the device</a:t>
            </a:r>
          </a:p>
          <a:p>
            <a:r>
              <a:rPr lang="en-US" sz="1400" dirty="0">
                <a:latin typeface="Consolas" panose="020B0609020204030204" pitchFamily="49" charset="0"/>
                <a:cs typeface="Times New Roman" pitchFamily="18" charset="0"/>
              </a:rPr>
              <a:t>   float* </a:t>
            </a:r>
            <a:r>
              <a:rPr lang="en-US" sz="1400" dirty="0" err="1">
                <a:latin typeface="Consolas" panose="020B0609020204030204" pitchFamily="49" charset="0"/>
                <a:cs typeface="Times New Roman" pitchFamily="18" charset="0"/>
              </a:rPr>
              <a:t>Cd</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   size = </a:t>
            </a:r>
            <a:r>
              <a:rPr lang="en-US" sz="1400" dirty="0" err="1">
                <a:latin typeface="Consolas" panose="020B0609020204030204" pitchFamily="49" charset="0"/>
                <a:cs typeface="Times New Roman" pitchFamily="18" charset="0"/>
              </a:rPr>
              <a:t>hA</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wB</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sizeof</a:t>
            </a:r>
            <a:r>
              <a:rPr lang="en-US" sz="1400" dirty="0">
                <a:latin typeface="Consolas" panose="020B0609020204030204" pitchFamily="49" charset="0"/>
                <a:cs typeface="Times New Roman" pitchFamily="18" charset="0"/>
              </a:rPr>
              <a:t>(float);</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cudaMalloc</a:t>
            </a:r>
            <a:r>
              <a:rPr lang="en-US" sz="1400" dirty="0">
                <a:latin typeface="Consolas" panose="020B0609020204030204" pitchFamily="49" charset="0"/>
                <a:cs typeface="Times New Roman" pitchFamily="18" charset="0"/>
              </a:rPr>
              <a:t>((void**)&amp;</a:t>
            </a:r>
            <a:r>
              <a:rPr lang="en-US" sz="1400" dirty="0" err="1">
                <a:latin typeface="Consolas" panose="020B0609020204030204" pitchFamily="49" charset="0"/>
                <a:cs typeface="Times New Roman" pitchFamily="18" charset="0"/>
              </a:rPr>
              <a:t>Cd</a:t>
            </a:r>
            <a:r>
              <a:rPr lang="en-US" sz="1400" dirty="0">
                <a:latin typeface="Consolas" panose="020B0609020204030204" pitchFamily="49" charset="0"/>
                <a:cs typeface="Times New Roman" pitchFamily="18" charset="0"/>
              </a:rPr>
              <a:t>, size);</a:t>
            </a:r>
          </a:p>
          <a:p>
            <a:r>
              <a:rPr lang="en-US" sz="1400" dirty="0">
                <a:latin typeface="Consolas" panose="020B0609020204030204" pitchFamily="49" charset="0"/>
                <a:cs typeface="Times New Roman" pitchFamily="18" charset="0"/>
              </a:rPr>
              <a:t>  </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Compute the execution configuration *</a:t>
            </a:r>
            <a:r>
              <a:rPr lang="en-US" sz="1400" b="1" dirty="0">
                <a:solidFill>
                  <a:srgbClr val="6AB06A"/>
                </a:solidFill>
                <a:latin typeface="Consolas" panose="020B0609020204030204" pitchFamily="49" charset="0"/>
                <a:cs typeface="Times New Roman" pitchFamily="18" charset="0"/>
              </a:rPr>
              <a:t>assuming</a:t>
            </a:r>
            <a:r>
              <a:rPr lang="en-US" sz="1400" dirty="0">
                <a:solidFill>
                  <a:srgbClr val="6AB06A"/>
                </a:solidFill>
                <a:latin typeface="Consolas" panose="020B0609020204030204" pitchFamily="49" charset="0"/>
                <a:cs typeface="Times New Roman" pitchFamily="18" charset="0"/>
              </a:rPr>
              <a:t>*</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the matrix dimensions are multiples of BLOCK_SIZE</a:t>
            </a:r>
          </a:p>
          <a:p>
            <a:r>
              <a:rPr lang="en-US" sz="1400" dirty="0">
                <a:latin typeface="Consolas" panose="020B0609020204030204" pitchFamily="49" charset="0"/>
                <a:cs typeface="Times New Roman" pitchFamily="18" charset="0"/>
              </a:rPr>
              <a:t>   dim3 </a:t>
            </a:r>
            <a:r>
              <a:rPr lang="en-US" sz="1400" dirty="0" err="1">
                <a:latin typeface="Consolas" panose="020B0609020204030204" pitchFamily="49" charset="0"/>
                <a:cs typeface="Times New Roman" pitchFamily="18" charset="0"/>
              </a:rPr>
              <a:t>dimBlock</a:t>
            </a:r>
            <a:r>
              <a:rPr lang="en-US" sz="1400" dirty="0">
                <a:latin typeface="Consolas" panose="020B0609020204030204" pitchFamily="49" charset="0"/>
                <a:cs typeface="Times New Roman" pitchFamily="18" charset="0"/>
              </a:rPr>
              <a:t>(BLOCK_SIZE, BLOCK_SIZE);</a:t>
            </a:r>
          </a:p>
          <a:p>
            <a:r>
              <a:rPr lang="en-US" sz="1400" dirty="0">
                <a:latin typeface="Consolas" panose="020B0609020204030204" pitchFamily="49" charset="0"/>
                <a:cs typeface="Times New Roman" pitchFamily="18" charset="0"/>
              </a:rPr>
              <a:t>   dim3 </a:t>
            </a:r>
            <a:r>
              <a:rPr lang="en-US" sz="1400" dirty="0" err="1">
                <a:latin typeface="Consolas" panose="020B0609020204030204" pitchFamily="49" charset="0"/>
                <a:cs typeface="Times New Roman" pitchFamily="18" charset="0"/>
              </a:rPr>
              <a:t>dimGrid</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wB</a:t>
            </a:r>
            <a:r>
              <a:rPr lang="en-US" sz="1400" dirty="0">
                <a:latin typeface="Consolas" panose="020B0609020204030204" pitchFamily="49" charset="0"/>
                <a:cs typeface="Times New Roman" pitchFamily="18" charset="0"/>
              </a:rPr>
              <a:t>/</a:t>
            </a:r>
            <a:r>
              <a:rPr lang="en-US" sz="1400" dirty="0" err="1">
                <a:latin typeface="Consolas" panose="020B0609020204030204" pitchFamily="49" charset="0"/>
                <a:cs typeface="Times New Roman" pitchFamily="18" charset="0"/>
              </a:rPr>
              <a:t>dimBlock.x</a:t>
            </a:r>
            <a:r>
              <a:rPr lang="en-US" sz="1400" dirty="0">
                <a:latin typeface="Consolas" panose="020B0609020204030204" pitchFamily="49" charset="0"/>
                <a:cs typeface="Times New Roman" pitchFamily="18" charset="0"/>
              </a:rPr>
              <a:t> , </a:t>
            </a:r>
            <a:r>
              <a:rPr lang="en-US" sz="1400" dirty="0" err="1">
                <a:latin typeface="Consolas" panose="020B0609020204030204" pitchFamily="49" charset="0"/>
                <a:cs typeface="Times New Roman" pitchFamily="18" charset="0"/>
              </a:rPr>
              <a:t>hA</a:t>
            </a:r>
            <a:r>
              <a:rPr lang="en-US" sz="1400" dirty="0">
                <a:latin typeface="Consolas" panose="020B0609020204030204" pitchFamily="49" charset="0"/>
                <a:cs typeface="Times New Roman" pitchFamily="18" charset="0"/>
              </a:rPr>
              <a:t>/</a:t>
            </a:r>
            <a:r>
              <a:rPr lang="en-US" sz="1400" dirty="0" err="1">
                <a:latin typeface="Consolas" panose="020B0609020204030204" pitchFamily="49" charset="0"/>
                <a:cs typeface="Times New Roman" pitchFamily="18" charset="0"/>
              </a:rPr>
              <a:t>dimBlock.y</a:t>
            </a:r>
            <a:r>
              <a:rPr lang="en-US" sz="1400" dirty="0">
                <a:latin typeface="Consolas" panose="020B0609020204030204" pitchFamily="49" charset="0"/>
                <a:cs typeface="Times New Roman" pitchFamily="18" charset="0"/>
              </a:rPr>
              <a:t> );</a:t>
            </a:r>
          </a:p>
          <a:p>
            <a:r>
              <a:rPr lang="en-US" sz="1400" dirty="0">
                <a:latin typeface="Consolas" panose="020B0609020204030204" pitchFamily="49" charset="0"/>
                <a:cs typeface="Times New Roman" pitchFamily="18" charset="0"/>
              </a:rPr>
              <a:t>  </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Launch the device computation</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Muld</a:t>
            </a:r>
            <a:r>
              <a:rPr lang="en-US" sz="1400" dirty="0">
                <a:latin typeface="Consolas" panose="020B0609020204030204" pitchFamily="49" charset="0"/>
                <a:cs typeface="Times New Roman" pitchFamily="18" charset="0"/>
              </a:rPr>
              <a:t>&lt;&lt;&lt;</a:t>
            </a:r>
            <a:r>
              <a:rPr lang="en-US" sz="1400" dirty="0" err="1">
                <a:latin typeface="Consolas" panose="020B0609020204030204" pitchFamily="49" charset="0"/>
                <a:cs typeface="Times New Roman" pitchFamily="18" charset="0"/>
              </a:rPr>
              <a:t>dimGrid</a:t>
            </a:r>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dimBlock</a:t>
            </a:r>
            <a:r>
              <a:rPr lang="en-US" sz="1400" dirty="0">
                <a:latin typeface="Consolas" panose="020B0609020204030204" pitchFamily="49" charset="0"/>
                <a:cs typeface="Times New Roman" pitchFamily="18" charset="0"/>
              </a:rPr>
              <a:t>&gt;&gt;&gt;(</a:t>
            </a:r>
            <a:r>
              <a:rPr lang="en-US" sz="1400" dirty="0" err="1">
                <a:latin typeface="Consolas" panose="020B0609020204030204" pitchFamily="49" charset="0"/>
                <a:cs typeface="Times New Roman" pitchFamily="18" charset="0"/>
              </a:rPr>
              <a:t>Ad,Bd,wA,wB,Cd</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 </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Read C from the device</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cudaMemcpy</a:t>
            </a:r>
            <a:r>
              <a:rPr lang="en-US" sz="1400" dirty="0">
                <a:latin typeface="Consolas" panose="020B0609020204030204" pitchFamily="49" charset="0"/>
                <a:cs typeface="Times New Roman" pitchFamily="18" charset="0"/>
              </a:rPr>
              <a:t>(C, Cd, size, </a:t>
            </a:r>
            <a:r>
              <a:rPr lang="en-US" sz="1400" dirty="0" err="1">
                <a:latin typeface="Consolas" panose="020B0609020204030204" pitchFamily="49" charset="0"/>
                <a:cs typeface="Times New Roman" pitchFamily="18" charset="0"/>
              </a:rPr>
              <a:t>cudaMemcpyDeviceToHost</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  </a:t>
            </a:r>
          </a:p>
          <a:p>
            <a:r>
              <a:rPr lang="en-US" sz="1400" dirty="0">
                <a:solidFill>
                  <a:schemeClr val="hlink"/>
                </a:solidFill>
                <a:latin typeface="Consolas" panose="020B0609020204030204" pitchFamily="49" charset="0"/>
                <a:cs typeface="Times New Roman" pitchFamily="18" charset="0"/>
              </a:rPr>
              <a:t>   </a:t>
            </a:r>
            <a:r>
              <a:rPr lang="en-US" sz="1400" dirty="0">
                <a:solidFill>
                  <a:srgbClr val="6AB06A"/>
                </a:solidFill>
                <a:latin typeface="Consolas" panose="020B0609020204030204" pitchFamily="49" charset="0"/>
                <a:cs typeface="Times New Roman" pitchFamily="18" charset="0"/>
              </a:rPr>
              <a:t>// Free device memory</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cudaFree</a:t>
            </a:r>
            <a:r>
              <a:rPr lang="en-US" sz="1400" dirty="0">
                <a:latin typeface="Consolas" panose="020B0609020204030204" pitchFamily="49" charset="0"/>
                <a:cs typeface="Times New Roman" pitchFamily="18" charset="0"/>
              </a:rPr>
              <a:t>(Ad);</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cudaFree</a:t>
            </a:r>
            <a:r>
              <a:rPr lang="en-US" sz="1400" dirty="0">
                <a:latin typeface="Consolas" panose="020B0609020204030204" pitchFamily="49" charset="0"/>
                <a:cs typeface="Times New Roman" pitchFamily="18" charset="0"/>
              </a:rPr>
              <a:t>(</a:t>
            </a:r>
            <a:r>
              <a:rPr lang="en-US" sz="1400" dirty="0" err="1">
                <a:latin typeface="Consolas" panose="020B0609020204030204" pitchFamily="49" charset="0"/>
                <a:cs typeface="Times New Roman" pitchFamily="18" charset="0"/>
              </a:rPr>
              <a:t>Bd</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   </a:t>
            </a:r>
            <a:r>
              <a:rPr lang="en-US" sz="1400" dirty="0" err="1">
                <a:latin typeface="Consolas" panose="020B0609020204030204" pitchFamily="49" charset="0"/>
                <a:cs typeface="Times New Roman" pitchFamily="18" charset="0"/>
              </a:rPr>
              <a:t>cudaFree</a:t>
            </a:r>
            <a:r>
              <a:rPr lang="en-US" sz="1400" dirty="0">
                <a:latin typeface="Consolas" panose="020B0609020204030204" pitchFamily="49" charset="0"/>
                <a:cs typeface="Times New Roman" pitchFamily="18" charset="0"/>
              </a:rPr>
              <a:t>(</a:t>
            </a:r>
            <a:r>
              <a:rPr lang="en-US" sz="1400" dirty="0" err="1">
                <a:latin typeface="Consolas" panose="020B0609020204030204" pitchFamily="49" charset="0"/>
                <a:cs typeface="Times New Roman" pitchFamily="18" charset="0"/>
              </a:rPr>
              <a:t>Cd</a:t>
            </a:r>
            <a:r>
              <a:rPr lang="en-US" sz="1400" dirty="0">
                <a:latin typeface="Consolas" panose="020B0609020204030204" pitchFamily="49" charset="0"/>
                <a:cs typeface="Times New Roman" pitchFamily="18" charset="0"/>
              </a:rPr>
              <a:t>);</a:t>
            </a:r>
          </a:p>
          <a:p>
            <a:r>
              <a:rPr lang="en-US" sz="1400" dirty="0">
                <a:latin typeface="Consolas" panose="020B0609020204030204" pitchFamily="49" charset="0"/>
                <a:cs typeface="Times New Roman" pitchFamily="18" charset="0"/>
              </a:rPr>
              <a:t>}</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60</a:t>
            </a:fld>
            <a:endParaRPr lang="en-US" altLang="en-US" dirty="0"/>
          </a:p>
        </p:txBody>
      </p:sp>
    </p:spTree>
    <p:extLst>
      <p:ext uri="{BB962C8B-B14F-4D97-AF65-F5344CB8AC3E}">
        <p14:creationId xmlns:p14="http://schemas.microsoft.com/office/powerpoint/2010/main" val="4036815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2086" name="Object 6"/>
          <p:cNvGraphicFramePr>
            <a:graphicFrameLocks noChangeAspect="1"/>
          </p:cNvGraphicFramePr>
          <p:nvPr>
            <p:extLst/>
          </p:nvPr>
        </p:nvGraphicFramePr>
        <p:xfrm>
          <a:off x="2362200" y="215901"/>
          <a:ext cx="6946900" cy="6227763"/>
        </p:xfrm>
        <a:graphic>
          <a:graphicData uri="http://schemas.openxmlformats.org/presentationml/2006/ole">
            <mc:AlternateContent xmlns:mc="http://schemas.openxmlformats.org/markup-compatibility/2006">
              <mc:Choice xmlns:v="urn:schemas-microsoft-com:vml" Requires="v">
                <p:oleObj spid="_x0000_s2057" name="Visio" r:id="rId4" imgW="9189112" imgH="8237430" progId="Visio.Drawing.11">
                  <p:embed/>
                </p:oleObj>
              </mc:Choice>
              <mc:Fallback>
                <p:oleObj name="Visio" r:id="rId4" imgW="9189112" imgH="8237430" progId="Visio.Drawing.11">
                  <p:embed/>
                  <p:pic>
                    <p:nvPicPr>
                      <p:cNvPr id="3020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15901"/>
                        <a:ext cx="6946900" cy="622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2607EFA3-406F-4E56-9DD2-4C036976C4CD}" type="slidenum">
              <a:rPr lang="en-US" altLang="en-US" smtClean="0"/>
              <a:pPr/>
              <a:t>61</a:t>
            </a:fld>
            <a:endParaRPr lang="en-US" altLang="en-US" dirty="0"/>
          </a:p>
        </p:txBody>
      </p:sp>
    </p:spTree>
    <p:extLst>
      <p:ext uri="{BB962C8B-B14F-4D97-AF65-F5344CB8AC3E}">
        <p14:creationId xmlns:p14="http://schemas.microsoft.com/office/powerpoint/2010/main" val="437795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0989-ACCA-4213-BA55-3B0C2CB4E14B}"/>
              </a:ext>
            </a:extLst>
          </p:cNvPr>
          <p:cNvSpPr/>
          <p:nvPr/>
        </p:nvSpPr>
        <p:spPr>
          <a:xfrm>
            <a:off x="6252115" y="158513"/>
            <a:ext cx="5880407" cy="6555641"/>
          </a:xfrm>
          <a:prstGeom prst="rect">
            <a:avLst/>
          </a:prstGeom>
          <a:solidFill>
            <a:schemeClr val="bg1">
              <a:lumMod val="95000"/>
            </a:schemeClr>
          </a:solidFill>
          <a:ln>
            <a:solidFill>
              <a:srgbClr val="030400"/>
            </a:solidFill>
          </a:ln>
        </p:spPr>
        <p:txBody>
          <a:bodyPr wrap="square">
            <a:spAutoFit/>
          </a:bodyPr>
          <a:lstStyle/>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Shared memory for the sub-matrices (tiles) of  A and B</a:t>
            </a:r>
          </a:p>
          <a:p>
            <a:pPr lvl="0"/>
            <a:r>
              <a:rPr lang="en-US" sz="1200" b="1" dirty="0">
                <a:solidFill>
                  <a:prstClr val="black"/>
                </a:solidFill>
                <a:latin typeface="Consolas" panose="020B0609020204030204" pitchFamily="49" charset="0"/>
                <a:cs typeface="Times New Roman" pitchFamily="18" charset="0"/>
              </a:rPr>
              <a:t>    __shared__ float As[BLOCK_SIZE][BLOCK_SIZE];</a:t>
            </a:r>
          </a:p>
          <a:p>
            <a:pPr lvl="0"/>
            <a:r>
              <a:rPr lang="en-US" sz="1200" b="1" dirty="0">
                <a:solidFill>
                  <a:prstClr val="black"/>
                </a:solidFill>
                <a:latin typeface="Consolas" panose="020B0609020204030204" pitchFamily="49" charset="0"/>
                <a:cs typeface="Times New Roman" pitchFamily="18" charset="0"/>
              </a:rPr>
              <a:t>    __shared__ float Bs[BLOCK_SIZE][BLOCK_SIZE];</a:t>
            </a:r>
          </a:p>
          <a:p>
            <a:pPr lvl="0"/>
            <a:endParaRPr lang="en-US" sz="1200" dirty="0">
              <a:solidFill>
                <a:prstClr val="black"/>
              </a:solidFill>
              <a:latin typeface="Consolas" panose="020B0609020204030204" pitchFamily="49" charset="0"/>
              <a:cs typeface="Times New Roman" pitchFamily="18" charset="0"/>
            </a:endParaRPr>
          </a:p>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Loop over all the sub-matrices (tiles) of A and B required to</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compute the block sub-matrix; moving in A left to right in</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a row, and in B from top to bottom in a column</a:t>
            </a:r>
          </a:p>
          <a:p>
            <a:pPr lvl="0"/>
            <a:r>
              <a:rPr lang="en-US" sz="1200" b="1" dirty="0">
                <a:solidFill>
                  <a:prstClr val="black"/>
                </a:solidFill>
                <a:latin typeface="Consolas" panose="020B0609020204030204" pitchFamily="49" charset="0"/>
                <a:cs typeface="Times New Roman" pitchFamily="18" charset="0"/>
              </a:rPr>
              <a:t>   for (int a = </a:t>
            </a:r>
            <a:r>
              <a:rPr lang="en-US" sz="1200" b="1" dirty="0" err="1">
                <a:solidFill>
                  <a:prstClr val="black"/>
                </a:solidFill>
                <a:latin typeface="Consolas" panose="020B0609020204030204" pitchFamily="49" charset="0"/>
                <a:cs typeface="Times New Roman" pitchFamily="18" charset="0"/>
              </a:rPr>
              <a:t>aBegin</a:t>
            </a:r>
            <a:r>
              <a:rPr lang="en-US" sz="1200" b="1" dirty="0">
                <a:solidFill>
                  <a:prstClr val="black"/>
                </a:solidFill>
                <a:latin typeface="Consolas" panose="020B0609020204030204" pitchFamily="49" charset="0"/>
                <a:cs typeface="Times New Roman" pitchFamily="18" charset="0"/>
              </a:rPr>
              <a:t>, b = </a:t>
            </a:r>
            <a:r>
              <a:rPr lang="en-US" sz="1200" b="1" dirty="0" err="1">
                <a:solidFill>
                  <a:prstClr val="black"/>
                </a:solidFill>
                <a:latin typeface="Consolas" panose="020B0609020204030204" pitchFamily="49" charset="0"/>
                <a:cs typeface="Times New Roman" pitchFamily="18" charset="0"/>
              </a:rPr>
              <a:t>bBegin</a:t>
            </a:r>
            <a:r>
              <a:rPr lang="en-US" sz="1200" b="1" dirty="0">
                <a:solidFill>
                  <a:prstClr val="black"/>
                </a:solidFill>
                <a:latin typeface="Consolas" panose="020B0609020204030204" pitchFamily="49" charset="0"/>
                <a:cs typeface="Times New Roman" pitchFamily="18" charset="0"/>
              </a:rPr>
              <a:t>;</a:t>
            </a:r>
          </a:p>
          <a:p>
            <a:pPr lvl="0"/>
            <a:r>
              <a:rPr lang="en-US" sz="1200" b="1" dirty="0">
                <a:solidFill>
                  <a:prstClr val="black"/>
                </a:solidFill>
                <a:latin typeface="Consolas" panose="020B0609020204030204" pitchFamily="49" charset="0"/>
                <a:cs typeface="Times New Roman" pitchFamily="18" charset="0"/>
              </a:rPr>
              <a:t>      a &lt;= </a:t>
            </a:r>
            <a:r>
              <a:rPr lang="en-US" sz="1200" b="1" dirty="0" err="1">
                <a:solidFill>
                  <a:prstClr val="black"/>
                </a:solidFill>
                <a:latin typeface="Consolas" panose="020B0609020204030204" pitchFamily="49" charset="0"/>
                <a:cs typeface="Times New Roman" pitchFamily="18" charset="0"/>
              </a:rPr>
              <a:t>aEnd</a:t>
            </a:r>
            <a:r>
              <a:rPr lang="en-US" sz="1200" b="1" dirty="0">
                <a:solidFill>
                  <a:prstClr val="black"/>
                </a:solidFill>
                <a:latin typeface="Consolas" panose="020B0609020204030204" pitchFamily="49" charset="0"/>
                <a:cs typeface="Times New Roman" pitchFamily="18" charset="0"/>
              </a:rPr>
              <a:t>;</a:t>
            </a:r>
          </a:p>
          <a:p>
            <a:pPr lvl="0"/>
            <a:r>
              <a:rPr lang="en-US" sz="1200" b="1" dirty="0">
                <a:solidFill>
                  <a:prstClr val="black"/>
                </a:solidFill>
                <a:latin typeface="Consolas" panose="020B0609020204030204" pitchFamily="49" charset="0"/>
                <a:cs typeface="Times New Roman" pitchFamily="18" charset="0"/>
              </a:rPr>
              <a:t>      a += </a:t>
            </a:r>
            <a:r>
              <a:rPr lang="en-US" sz="1200" b="1" dirty="0" err="1">
                <a:solidFill>
                  <a:prstClr val="black"/>
                </a:solidFill>
                <a:latin typeface="Consolas" panose="020B0609020204030204" pitchFamily="49" charset="0"/>
                <a:cs typeface="Times New Roman" pitchFamily="18" charset="0"/>
              </a:rPr>
              <a:t>aStep</a:t>
            </a:r>
            <a:r>
              <a:rPr lang="en-US" sz="1200" b="1" dirty="0">
                <a:solidFill>
                  <a:prstClr val="black"/>
                </a:solidFill>
                <a:latin typeface="Consolas" panose="020B0609020204030204" pitchFamily="49" charset="0"/>
                <a:cs typeface="Times New Roman" pitchFamily="18" charset="0"/>
              </a:rPr>
              <a:t>, b += </a:t>
            </a:r>
            <a:r>
              <a:rPr lang="en-US" sz="1200" b="1" dirty="0" err="1">
                <a:solidFill>
                  <a:prstClr val="black"/>
                </a:solidFill>
                <a:latin typeface="Consolas" panose="020B0609020204030204" pitchFamily="49" charset="0"/>
                <a:cs typeface="Times New Roman" pitchFamily="18" charset="0"/>
              </a:rPr>
              <a:t>bStep</a:t>
            </a:r>
            <a:r>
              <a:rPr lang="en-US" sz="1200" b="1" dirty="0">
                <a:solidFill>
                  <a:prstClr val="black"/>
                </a:solidFill>
                <a:latin typeface="Consolas" panose="020B0609020204030204" pitchFamily="49" charset="0"/>
                <a:cs typeface="Times New Roman" pitchFamily="18" charset="0"/>
              </a:rPr>
              <a:t>) {</a:t>
            </a:r>
          </a:p>
          <a:p>
            <a:pPr lvl="0"/>
            <a:endParaRPr lang="en-US" sz="1200" b="1" dirty="0">
              <a:solidFill>
                <a:prstClr val="black"/>
              </a:solidFill>
              <a:latin typeface="Consolas" panose="020B0609020204030204" pitchFamily="49" charset="0"/>
              <a:cs typeface="Times New Roman" pitchFamily="18" charset="0"/>
            </a:endParaRP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Load tiles from global memory into shared memory; each</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thread loads one element of the two tiles from A &amp; B</a:t>
            </a:r>
          </a:p>
          <a:p>
            <a:pPr lvl="0"/>
            <a:r>
              <a:rPr lang="en-US" sz="1200" b="1" dirty="0">
                <a:solidFill>
                  <a:prstClr val="black"/>
                </a:solidFill>
                <a:latin typeface="Consolas" panose="020B0609020204030204" pitchFamily="49" charset="0"/>
                <a:cs typeface="Times New Roman" pitchFamily="18" charset="0"/>
              </a:rPr>
              <a:t>         As[ty][</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 = A[a + </a:t>
            </a:r>
            <a:r>
              <a:rPr lang="en-US" sz="1200" b="1" dirty="0" err="1">
                <a:solidFill>
                  <a:prstClr val="black"/>
                </a:solidFill>
                <a:latin typeface="Consolas" panose="020B0609020204030204" pitchFamily="49" charset="0"/>
                <a:cs typeface="Times New Roman" pitchFamily="18" charset="0"/>
              </a:rPr>
              <a:t>wA</a:t>
            </a:r>
            <a:r>
              <a:rPr lang="en-US" sz="1200" b="1" dirty="0">
                <a:solidFill>
                  <a:prstClr val="black"/>
                </a:solidFill>
                <a:latin typeface="Consolas" panose="020B0609020204030204" pitchFamily="49" charset="0"/>
                <a:cs typeface="Times New Roman" pitchFamily="18" charset="0"/>
              </a:rPr>
              <a:t> * ty + </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a:t>
            </a:r>
          </a:p>
          <a:p>
            <a:pPr lvl="0"/>
            <a:r>
              <a:rPr lang="en-US" sz="1200" b="1" dirty="0">
                <a:solidFill>
                  <a:prstClr val="black"/>
                </a:solidFill>
                <a:latin typeface="Consolas" panose="020B0609020204030204" pitchFamily="49" charset="0"/>
                <a:cs typeface="Times New Roman" pitchFamily="18" charset="0"/>
              </a:rPr>
              <a:t>         Bs[ty][</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 = B[b + </a:t>
            </a:r>
            <a:r>
              <a:rPr lang="en-US" sz="1200" b="1" dirty="0" err="1">
                <a:solidFill>
                  <a:prstClr val="black"/>
                </a:solidFill>
                <a:latin typeface="Consolas" panose="020B0609020204030204" pitchFamily="49" charset="0"/>
                <a:cs typeface="Times New Roman" pitchFamily="18" charset="0"/>
              </a:rPr>
              <a:t>wB</a:t>
            </a:r>
            <a:r>
              <a:rPr lang="en-US" sz="1200" b="1" dirty="0">
                <a:solidFill>
                  <a:prstClr val="black"/>
                </a:solidFill>
                <a:latin typeface="Consolas" panose="020B0609020204030204" pitchFamily="49" charset="0"/>
                <a:cs typeface="Times New Roman" pitchFamily="18" charset="0"/>
              </a:rPr>
              <a:t> * ty + </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a:t>
            </a:r>
          </a:p>
          <a:p>
            <a:pPr lvl="0"/>
            <a:endParaRPr lang="en-US" sz="1200" b="1" dirty="0">
              <a:solidFill>
                <a:prstClr val="black"/>
              </a:solidFill>
              <a:latin typeface="Consolas" panose="020B0609020204030204" pitchFamily="49" charset="0"/>
              <a:cs typeface="Times New Roman" pitchFamily="18" charset="0"/>
            </a:endParaRPr>
          </a:p>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Synchronize to make sure the matrices are loaded</a:t>
            </a:r>
          </a:p>
          <a:p>
            <a:pPr lvl="0"/>
            <a:r>
              <a:rPr lang="en-US" sz="1200" b="1" dirty="0">
                <a:solidFill>
                  <a:prstClr val="black"/>
                </a:solidFill>
                <a:latin typeface="Consolas" panose="020B0609020204030204" pitchFamily="49" charset="0"/>
                <a:cs typeface="Times New Roman" pitchFamily="18" charset="0"/>
              </a:rPr>
              <a:t>         __</a:t>
            </a:r>
            <a:r>
              <a:rPr lang="en-US" sz="1200" b="1" dirty="0" err="1">
                <a:solidFill>
                  <a:prstClr val="black"/>
                </a:solidFill>
                <a:latin typeface="Consolas" panose="020B0609020204030204" pitchFamily="49" charset="0"/>
                <a:cs typeface="Times New Roman" pitchFamily="18" charset="0"/>
              </a:rPr>
              <a:t>syncthreads</a:t>
            </a:r>
            <a:r>
              <a:rPr lang="en-US" sz="1200" b="1" dirty="0">
                <a:solidFill>
                  <a:prstClr val="black"/>
                </a:solidFill>
                <a:latin typeface="Consolas" panose="020B0609020204030204" pitchFamily="49" charset="0"/>
                <a:cs typeface="Times New Roman" pitchFamily="18" charset="0"/>
              </a:rPr>
              <a:t>();</a:t>
            </a:r>
          </a:p>
          <a:p>
            <a:pPr lvl="0"/>
            <a:endParaRPr lang="en-US" sz="1200" b="1" dirty="0">
              <a:solidFill>
                <a:prstClr val="black"/>
              </a:solidFill>
              <a:latin typeface="Consolas" panose="020B0609020204030204" pitchFamily="49" charset="0"/>
              <a:cs typeface="Times New Roman" pitchFamily="18" charset="0"/>
            </a:endParaRPr>
          </a:p>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Each thread in this block computes one element</a:t>
            </a:r>
            <a:r>
              <a:rPr lang="en-US" sz="1200" dirty="0">
                <a:solidFill>
                  <a:srgbClr val="0563C1"/>
                </a:solidFill>
                <a:latin typeface="Consolas" panose="020B0609020204030204" pitchFamily="49" charset="0"/>
                <a:cs typeface="Times New Roman" pitchFamily="18" charset="0"/>
              </a:rPr>
              <a:t> </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of the block sub-matrix (tile).  Thread with indexes</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ty and </a:t>
            </a:r>
            <a:r>
              <a:rPr lang="en-US" sz="1200" dirty="0" err="1">
                <a:solidFill>
                  <a:srgbClr val="008000"/>
                </a:solidFill>
                <a:latin typeface="Consolas" panose="020B0609020204030204" pitchFamily="49" charset="0"/>
              </a:rPr>
              <a:t>tx</a:t>
            </a:r>
            <a:r>
              <a:rPr lang="en-US" sz="1200" dirty="0">
                <a:solidFill>
                  <a:srgbClr val="008000"/>
                </a:solidFill>
                <a:latin typeface="Consolas" panose="020B0609020204030204" pitchFamily="49" charset="0"/>
              </a:rPr>
              <a:t> computes in this tile the entry [ty][</a:t>
            </a:r>
            <a:r>
              <a:rPr lang="en-US" sz="1200" dirty="0" err="1">
                <a:solidFill>
                  <a:srgbClr val="008000"/>
                </a:solidFill>
                <a:latin typeface="Consolas" panose="020B0609020204030204" pitchFamily="49" charset="0"/>
              </a:rPr>
              <a:t>tx</a:t>
            </a:r>
            <a:r>
              <a:rPr lang="en-US" sz="1200" dirty="0">
                <a:solidFill>
                  <a:srgbClr val="008000"/>
                </a:solidFill>
                <a:latin typeface="Consolas" panose="020B0609020204030204" pitchFamily="49" charset="0"/>
              </a:rPr>
              <a:t>].</a:t>
            </a:r>
            <a:r>
              <a:rPr lang="en-US" sz="1200" dirty="0">
                <a:solidFill>
                  <a:srgbClr val="0563C1"/>
                </a:solidFill>
                <a:latin typeface="Consolas" panose="020B0609020204030204" pitchFamily="49" charset="0"/>
                <a:cs typeface="Times New Roman" pitchFamily="18" charset="0"/>
              </a:rPr>
              <a:t>  </a:t>
            </a:r>
          </a:p>
          <a:p>
            <a:pPr lvl="0"/>
            <a:r>
              <a:rPr lang="en-US" sz="1200" b="1" dirty="0">
                <a:solidFill>
                  <a:prstClr val="black"/>
                </a:solidFill>
                <a:latin typeface="Consolas" panose="020B0609020204030204" pitchFamily="49" charset="0"/>
                <a:cs typeface="Times New Roman" pitchFamily="18" charset="0"/>
              </a:rPr>
              <a:t>        for (int k = 0; k &lt; BLOCK_SIZE; ++k)</a:t>
            </a:r>
          </a:p>
          <a:p>
            <a:pPr lvl="0"/>
            <a:r>
              <a:rPr lang="en-US" sz="1200" b="1" dirty="0">
                <a:solidFill>
                  <a:prstClr val="black"/>
                </a:solidFill>
                <a:latin typeface="Consolas" panose="020B0609020204030204" pitchFamily="49" charset="0"/>
                <a:cs typeface="Times New Roman" pitchFamily="18" charset="0"/>
              </a:rPr>
              <a:t>            </a:t>
            </a:r>
            <a:r>
              <a:rPr lang="en-US" sz="1200" b="1" dirty="0" err="1">
                <a:solidFill>
                  <a:prstClr val="black"/>
                </a:solidFill>
                <a:latin typeface="Consolas" panose="020B0609020204030204" pitchFamily="49" charset="0"/>
                <a:cs typeface="Times New Roman" pitchFamily="18" charset="0"/>
              </a:rPr>
              <a:t>Csub</a:t>
            </a:r>
            <a:r>
              <a:rPr lang="en-US" sz="1200" b="1" dirty="0">
                <a:solidFill>
                  <a:prstClr val="black"/>
                </a:solidFill>
                <a:latin typeface="Consolas" panose="020B0609020204030204" pitchFamily="49" charset="0"/>
                <a:cs typeface="Times New Roman" pitchFamily="18" charset="0"/>
              </a:rPr>
              <a:t> += As[ty][k] * Bs[k][</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a:t>
            </a:r>
          </a:p>
          <a:p>
            <a:pPr lvl="0"/>
            <a:endParaRPr lang="en-US" sz="1200" b="1" dirty="0">
              <a:solidFill>
                <a:prstClr val="black"/>
              </a:solidFill>
              <a:latin typeface="Consolas" panose="020B0609020204030204" pitchFamily="49" charset="0"/>
              <a:cs typeface="Times New Roman" pitchFamily="18" charset="0"/>
            </a:endParaRPr>
          </a:p>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Synchronize to make sure that the preceding</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computation is done before loading two new</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sub-matrices of A and B in the next iteration</a:t>
            </a:r>
          </a:p>
          <a:p>
            <a:pPr lvl="0"/>
            <a:r>
              <a:rPr lang="en-US" sz="1200" b="1" dirty="0">
                <a:solidFill>
                  <a:prstClr val="black"/>
                </a:solidFill>
                <a:latin typeface="Consolas" panose="020B0609020204030204" pitchFamily="49" charset="0"/>
                <a:cs typeface="Times New Roman" pitchFamily="18" charset="0"/>
              </a:rPr>
              <a:t>         __</a:t>
            </a:r>
            <a:r>
              <a:rPr lang="en-US" sz="1200" b="1" dirty="0" err="1">
                <a:solidFill>
                  <a:prstClr val="black"/>
                </a:solidFill>
                <a:latin typeface="Consolas" panose="020B0609020204030204" pitchFamily="49" charset="0"/>
                <a:cs typeface="Times New Roman" pitchFamily="18" charset="0"/>
              </a:rPr>
              <a:t>syncthreads</a:t>
            </a:r>
            <a:r>
              <a:rPr lang="en-US" sz="1200" b="1" dirty="0">
                <a:solidFill>
                  <a:prstClr val="black"/>
                </a:solidFill>
                <a:latin typeface="Consolas" panose="020B0609020204030204" pitchFamily="49" charset="0"/>
                <a:cs typeface="Times New Roman" pitchFamily="18" charset="0"/>
              </a:rPr>
              <a:t>();</a:t>
            </a:r>
          </a:p>
          <a:p>
            <a:pPr lvl="0"/>
            <a:r>
              <a:rPr lang="en-US" sz="1200" b="1" dirty="0">
                <a:solidFill>
                  <a:prstClr val="black"/>
                </a:solidFill>
                <a:latin typeface="Consolas" panose="020B0609020204030204" pitchFamily="49" charset="0"/>
                <a:cs typeface="Times New Roman" pitchFamily="18" charset="0"/>
              </a:rPr>
              <a:t>   }</a:t>
            </a:r>
          </a:p>
          <a:p>
            <a:pPr lvl="0"/>
            <a:r>
              <a:rPr lang="en-US" sz="1200" dirty="0">
                <a:solidFill>
                  <a:prstClr val="blac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Write the block sub-matrix to global memory;</a:t>
            </a:r>
          </a:p>
          <a:p>
            <a:pPr lvl="0"/>
            <a:r>
              <a:rPr lang="en-US" sz="1200" dirty="0">
                <a:solidFill>
                  <a:srgbClr val="0563C1"/>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each thread writes one element</a:t>
            </a:r>
          </a:p>
          <a:p>
            <a:pPr lvl="0"/>
            <a:r>
              <a:rPr lang="en-US" sz="1200" b="1" dirty="0">
                <a:solidFill>
                  <a:prstClr val="black"/>
                </a:solidFill>
                <a:latin typeface="Consolas" panose="020B0609020204030204" pitchFamily="49" charset="0"/>
                <a:cs typeface="Times New Roman" pitchFamily="18" charset="0"/>
              </a:rPr>
              <a:t>   int c = </a:t>
            </a:r>
            <a:r>
              <a:rPr lang="en-US" sz="1200" b="1" dirty="0" err="1">
                <a:solidFill>
                  <a:prstClr val="black"/>
                </a:solidFill>
                <a:latin typeface="Consolas" panose="020B0609020204030204" pitchFamily="49" charset="0"/>
                <a:cs typeface="Times New Roman" pitchFamily="18" charset="0"/>
              </a:rPr>
              <a:t>wB</a:t>
            </a:r>
            <a:r>
              <a:rPr lang="en-US" sz="1200" b="1" dirty="0">
                <a:solidFill>
                  <a:prstClr val="black"/>
                </a:solidFill>
                <a:latin typeface="Consolas" panose="020B0609020204030204" pitchFamily="49" charset="0"/>
                <a:cs typeface="Times New Roman" pitchFamily="18" charset="0"/>
              </a:rPr>
              <a:t> * BLOCK_SIZE * by + BLOCK_SIZE * bx;</a:t>
            </a:r>
          </a:p>
          <a:p>
            <a:pPr lvl="0"/>
            <a:r>
              <a:rPr lang="en-US" sz="1200" b="1" dirty="0">
                <a:solidFill>
                  <a:prstClr val="black"/>
                </a:solidFill>
                <a:latin typeface="Consolas" panose="020B0609020204030204" pitchFamily="49" charset="0"/>
                <a:cs typeface="Times New Roman" pitchFamily="18" charset="0"/>
              </a:rPr>
              <a:t>   C[c + </a:t>
            </a:r>
            <a:r>
              <a:rPr lang="en-US" sz="1200" b="1" dirty="0" err="1">
                <a:solidFill>
                  <a:prstClr val="black"/>
                </a:solidFill>
                <a:latin typeface="Consolas" panose="020B0609020204030204" pitchFamily="49" charset="0"/>
                <a:cs typeface="Times New Roman" pitchFamily="18" charset="0"/>
              </a:rPr>
              <a:t>wB</a:t>
            </a:r>
            <a:r>
              <a:rPr lang="en-US" sz="1200" b="1" dirty="0">
                <a:solidFill>
                  <a:prstClr val="black"/>
                </a:solidFill>
                <a:latin typeface="Consolas" panose="020B0609020204030204" pitchFamily="49" charset="0"/>
                <a:cs typeface="Times New Roman" pitchFamily="18" charset="0"/>
              </a:rPr>
              <a:t> * ty + </a:t>
            </a:r>
            <a:r>
              <a:rPr lang="en-US" sz="1200" b="1" dirty="0" err="1">
                <a:solidFill>
                  <a:prstClr val="black"/>
                </a:solidFill>
                <a:latin typeface="Consolas" panose="020B0609020204030204" pitchFamily="49" charset="0"/>
                <a:cs typeface="Times New Roman" pitchFamily="18" charset="0"/>
              </a:rPr>
              <a:t>tx</a:t>
            </a:r>
            <a:r>
              <a:rPr lang="en-US" sz="1200" b="1" dirty="0">
                <a:solidFill>
                  <a:prstClr val="black"/>
                </a:solidFill>
                <a:latin typeface="Consolas" panose="020B0609020204030204" pitchFamily="49" charset="0"/>
                <a:cs typeface="Times New Roman" pitchFamily="18" charset="0"/>
              </a:rPr>
              <a:t>] = </a:t>
            </a:r>
            <a:r>
              <a:rPr lang="en-US" sz="1200" b="1" dirty="0" err="1">
                <a:solidFill>
                  <a:prstClr val="black"/>
                </a:solidFill>
                <a:latin typeface="Consolas" panose="020B0609020204030204" pitchFamily="49" charset="0"/>
                <a:cs typeface="Times New Roman" pitchFamily="18" charset="0"/>
              </a:rPr>
              <a:t>Csub</a:t>
            </a:r>
            <a:r>
              <a:rPr lang="en-US" sz="1200" b="1" dirty="0">
                <a:solidFill>
                  <a:prstClr val="black"/>
                </a:solidFill>
                <a:latin typeface="Consolas" panose="020B0609020204030204" pitchFamily="49" charset="0"/>
                <a:cs typeface="Times New Roman" pitchFamily="18" charset="0"/>
              </a:rPr>
              <a:t>;</a:t>
            </a:r>
          </a:p>
          <a:p>
            <a:pPr lvl="0"/>
            <a:r>
              <a:rPr lang="en-US" sz="1200" b="1" dirty="0">
                <a:solidFill>
                  <a:prstClr val="black"/>
                </a:solidFill>
                <a:latin typeface="Consolas" panose="020B0609020204030204" pitchFamily="49" charset="0"/>
                <a:cs typeface="Times New Roman" pitchFamily="18" charset="0"/>
              </a:rPr>
              <a:t>}</a:t>
            </a:r>
          </a:p>
        </p:txBody>
      </p:sp>
      <p:sp>
        <p:nvSpPr>
          <p:cNvPr id="971780" name="Rectangle 4"/>
          <p:cNvSpPr>
            <a:spLocks noChangeArrowheads="1"/>
          </p:cNvSpPr>
          <p:nvPr/>
        </p:nvSpPr>
        <p:spPr bwMode="auto">
          <a:xfrm>
            <a:off x="59478" y="370545"/>
            <a:ext cx="6055190" cy="6186309"/>
          </a:xfrm>
          <a:prstGeom prst="rect">
            <a:avLst/>
          </a:prstGeom>
          <a:solidFill>
            <a:srgbClr val="EAEAEA"/>
          </a:solidFill>
          <a:ln w="12700">
            <a:solidFill>
              <a:schemeClr val="tx1"/>
            </a:solidFill>
            <a:miter lim="800000"/>
            <a:headEnd/>
            <a:tailEnd/>
          </a:ln>
          <a:effectLst/>
        </p:spPr>
        <p:txBody>
          <a:bodyPr wrap="square">
            <a:spAutoFit/>
          </a:bodyPr>
          <a:lstStyle/>
          <a:p>
            <a:r>
              <a:rPr lang="en-US" sz="1200" dirty="0">
                <a:solidFill>
                  <a:srgbClr val="008000"/>
                </a:solidFill>
                <a:latin typeface="Consolas" panose="020B0609020204030204" pitchFamily="49" charset="0"/>
              </a:rPr>
              <a:t>// Device multiplication function called by </a:t>
            </a:r>
            <a:r>
              <a:rPr lang="en-US" sz="1200" dirty="0" err="1">
                <a:solidFill>
                  <a:srgbClr val="008000"/>
                </a:solidFill>
                <a:latin typeface="Consolas" panose="020B0609020204030204" pitchFamily="49" charset="0"/>
              </a:rPr>
              <a:t>Mul</a:t>
            </a:r>
            <a:r>
              <a:rPr lang="en-US" sz="1200" dirty="0">
                <a:solidFill>
                  <a:srgbClr val="008000"/>
                </a:solidFill>
                <a:latin typeface="Consolas" panose="020B0609020204030204" pitchFamily="49" charset="0"/>
              </a:rPr>
              <a:t>()</a:t>
            </a:r>
          </a:p>
          <a:p>
            <a:r>
              <a:rPr lang="en-US" sz="1200" dirty="0">
                <a:solidFill>
                  <a:srgbClr val="008000"/>
                </a:solidFill>
                <a:latin typeface="Consolas" panose="020B0609020204030204" pitchFamily="49" charset="0"/>
              </a:rPr>
              <a:t>// Compute C = A * B</a:t>
            </a:r>
          </a:p>
          <a:p>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wA</a:t>
            </a:r>
            <a:r>
              <a:rPr lang="en-US" sz="1200" dirty="0">
                <a:solidFill>
                  <a:srgbClr val="008000"/>
                </a:solidFill>
                <a:latin typeface="Consolas" panose="020B0609020204030204" pitchFamily="49" charset="0"/>
              </a:rPr>
              <a:t> is the width of A</a:t>
            </a:r>
          </a:p>
          <a:p>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wB</a:t>
            </a:r>
            <a:r>
              <a:rPr lang="en-US" sz="1200" dirty="0">
                <a:solidFill>
                  <a:srgbClr val="008000"/>
                </a:solidFill>
                <a:latin typeface="Consolas" panose="020B0609020204030204" pitchFamily="49" charset="0"/>
              </a:rPr>
              <a:t> is the width of B</a:t>
            </a:r>
          </a:p>
          <a:p>
            <a:r>
              <a:rPr lang="en-US" sz="1200" b="1" dirty="0">
                <a:latin typeface="Consolas" panose="020B0609020204030204" pitchFamily="49" charset="0"/>
                <a:cs typeface="Times New Roman" pitchFamily="18" charset="0"/>
              </a:rPr>
              <a:t>__global__ void </a:t>
            </a:r>
            <a:r>
              <a:rPr lang="en-US" sz="1200" b="1" dirty="0" err="1">
                <a:latin typeface="Consolas" panose="020B0609020204030204" pitchFamily="49" charset="0"/>
                <a:cs typeface="Times New Roman" pitchFamily="18" charset="0"/>
              </a:rPr>
              <a:t>Muld</a:t>
            </a:r>
            <a:r>
              <a:rPr lang="en-US" sz="1200" b="1" dirty="0">
                <a:latin typeface="Consolas" panose="020B0609020204030204" pitchFamily="49" charset="0"/>
                <a:cs typeface="Times New Roman" pitchFamily="18" charset="0"/>
              </a:rPr>
              <a:t>(float* A, float* B,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wA</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wB</a:t>
            </a:r>
            <a:r>
              <a:rPr lang="en-US" sz="1200" b="1" dirty="0">
                <a:latin typeface="Consolas" panose="020B0609020204030204" pitchFamily="49" charset="0"/>
                <a:cs typeface="Times New Roman" pitchFamily="18" charset="0"/>
              </a:rPr>
              <a:t>, float* C)</a:t>
            </a:r>
          </a:p>
          <a:p>
            <a:r>
              <a:rPr lang="en-US" sz="1200" b="1" dirty="0">
                <a:latin typeface="Consolas" panose="020B0609020204030204" pitchFamily="49" charset="0"/>
                <a:cs typeface="Times New Roman" pitchFamily="18" charset="0"/>
              </a:rPr>
              <a:t>{</a:t>
            </a: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Block index</a:t>
            </a:r>
          </a:p>
          <a:p>
            <a:r>
              <a:rPr lang="en-US" sz="1200" dirty="0">
                <a:latin typeface="Consolas" panose="020B0609020204030204" pitchFamily="49" charset="0"/>
                <a:cs typeface="Times New Roman" pitchFamily="18" charset="0"/>
              </a:rPr>
              <a:t>   </a:t>
            </a:r>
            <a:r>
              <a:rPr lang="en-US" sz="1200" b="1" dirty="0">
                <a:latin typeface="Consolas" panose="020B0609020204030204" pitchFamily="49" charset="0"/>
                <a:cs typeface="Times New Roman" pitchFamily="18" charset="0"/>
              </a:rPr>
              <a:t>int bx = </a:t>
            </a:r>
            <a:r>
              <a:rPr lang="en-US" sz="1200" b="1" dirty="0" err="1">
                <a:latin typeface="Consolas" panose="020B0609020204030204" pitchFamily="49" charset="0"/>
                <a:cs typeface="Times New Roman" pitchFamily="18" charset="0"/>
              </a:rPr>
              <a:t>blockIdx.x</a:t>
            </a:r>
            <a:r>
              <a:rPr lang="en-US" sz="1200" b="1"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//the B (and C) matrix sub-block column index</a:t>
            </a:r>
          </a:p>
          <a:p>
            <a:r>
              <a:rPr lang="en-US" sz="1200" b="1" dirty="0">
                <a:latin typeface="Consolas" panose="020B0609020204030204" pitchFamily="49" charset="0"/>
                <a:cs typeface="Times New Roman" pitchFamily="18" charset="0"/>
              </a:rPr>
              <a:t>   int by = </a:t>
            </a:r>
            <a:r>
              <a:rPr lang="en-US" sz="1200" b="1" dirty="0" err="1">
                <a:latin typeface="Consolas" panose="020B0609020204030204" pitchFamily="49" charset="0"/>
                <a:cs typeface="Times New Roman" pitchFamily="18" charset="0"/>
              </a:rPr>
              <a:t>blockIdx.y</a:t>
            </a:r>
            <a:r>
              <a:rPr lang="en-US" sz="1200" b="1"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//the A (and C) matrix sub-block row index</a:t>
            </a:r>
          </a:p>
          <a:p>
            <a:endParaRPr lang="en-US" sz="1200"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Thread index</a:t>
            </a:r>
          </a:p>
          <a:p>
            <a:r>
              <a:rPr lang="en-US" sz="1200" b="1" dirty="0">
                <a:latin typeface="Consolas" panose="020B0609020204030204" pitchFamily="49" charset="0"/>
                <a:cs typeface="Times New Roman" pitchFamily="18" charset="0"/>
              </a:rPr>
              <a:t>   int </a:t>
            </a:r>
            <a:r>
              <a:rPr lang="en-US" sz="1200" b="1" dirty="0" err="1">
                <a:latin typeface="Consolas" panose="020B0609020204030204" pitchFamily="49" charset="0"/>
                <a:cs typeface="Times New Roman" pitchFamily="18" charset="0"/>
              </a:rPr>
              <a:t>tx</a:t>
            </a:r>
            <a:r>
              <a:rPr lang="en-US" sz="1200" b="1" dirty="0">
                <a:latin typeface="Consolas" panose="020B0609020204030204" pitchFamily="49" charset="0"/>
                <a:cs typeface="Times New Roman" pitchFamily="18" charset="0"/>
              </a:rPr>
              <a:t> = </a:t>
            </a:r>
            <a:r>
              <a:rPr lang="en-US" sz="1200" b="1" dirty="0" err="1">
                <a:latin typeface="Consolas" panose="020B0609020204030204" pitchFamily="49" charset="0"/>
                <a:cs typeface="Times New Roman" pitchFamily="18" charset="0"/>
              </a:rPr>
              <a:t>threadIdx.x</a:t>
            </a:r>
            <a:r>
              <a:rPr lang="en-US" sz="1200" b="1"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//the column index in the sub-block</a:t>
            </a:r>
          </a:p>
          <a:p>
            <a:r>
              <a:rPr lang="en-US" sz="1200" b="1" dirty="0">
                <a:latin typeface="Consolas" panose="020B0609020204030204" pitchFamily="49" charset="0"/>
                <a:cs typeface="Times New Roman" pitchFamily="18" charset="0"/>
              </a:rPr>
              <a:t>   int ty = </a:t>
            </a:r>
            <a:r>
              <a:rPr lang="en-US" sz="1200" b="1" dirty="0" err="1">
                <a:latin typeface="Consolas" panose="020B0609020204030204" pitchFamily="49" charset="0"/>
                <a:cs typeface="Times New Roman" pitchFamily="18" charset="0"/>
              </a:rPr>
              <a:t>threadIdx.y</a:t>
            </a:r>
            <a:r>
              <a:rPr lang="en-US" sz="1200" b="1"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//the row index in the sub-block</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Index of the first sub-matrix of A processed by the block</a:t>
            </a:r>
          </a:p>
          <a:p>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aBegin</a:t>
            </a:r>
            <a:r>
              <a:rPr lang="en-US" sz="1200" b="1" dirty="0">
                <a:latin typeface="Consolas" panose="020B0609020204030204" pitchFamily="49" charset="0"/>
                <a:cs typeface="Times New Roman" pitchFamily="18" charset="0"/>
              </a:rPr>
              <a:t> = </a:t>
            </a:r>
            <a:r>
              <a:rPr lang="en-US" sz="1200" b="1" dirty="0" err="1">
                <a:latin typeface="Consolas" panose="020B0609020204030204" pitchFamily="49" charset="0"/>
                <a:cs typeface="Times New Roman" pitchFamily="18" charset="0"/>
              </a:rPr>
              <a:t>wA</a:t>
            </a:r>
            <a:r>
              <a:rPr lang="en-US" sz="1200" b="1" dirty="0">
                <a:latin typeface="Consolas" panose="020B0609020204030204" pitchFamily="49" charset="0"/>
                <a:cs typeface="Times New Roman" pitchFamily="18" charset="0"/>
              </a:rPr>
              <a:t> * BLOCK_SIZE * by;</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Index of the last sub-matrix of A processed by the block</a:t>
            </a:r>
          </a:p>
          <a:p>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aEnd</a:t>
            </a:r>
            <a:r>
              <a:rPr lang="en-US" sz="1200" b="1" dirty="0">
                <a:latin typeface="Consolas" panose="020B0609020204030204" pitchFamily="49" charset="0"/>
                <a:cs typeface="Times New Roman" pitchFamily="18" charset="0"/>
              </a:rPr>
              <a:t> = </a:t>
            </a:r>
            <a:r>
              <a:rPr lang="en-US" sz="1200" b="1" dirty="0" err="1">
                <a:latin typeface="Consolas" panose="020B0609020204030204" pitchFamily="49" charset="0"/>
                <a:cs typeface="Times New Roman" pitchFamily="18" charset="0"/>
              </a:rPr>
              <a:t>aBegin</a:t>
            </a:r>
            <a:r>
              <a:rPr lang="en-US" sz="1200" b="1" dirty="0">
                <a:latin typeface="Consolas" panose="020B0609020204030204" pitchFamily="49" charset="0"/>
                <a:cs typeface="Times New Roman" pitchFamily="18" charset="0"/>
              </a:rPr>
              <a:t> + </a:t>
            </a:r>
            <a:r>
              <a:rPr lang="en-US" sz="1200" b="1" dirty="0" err="1">
                <a:latin typeface="Consolas" panose="020B0609020204030204" pitchFamily="49" charset="0"/>
                <a:cs typeface="Times New Roman" pitchFamily="18" charset="0"/>
              </a:rPr>
              <a:t>wA</a:t>
            </a:r>
            <a:r>
              <a:rPr lang="en-US" sz="1200" b="1" dirty="0">
                <a:latin typeface="Consolas" panose="020B0609020204030204" pitchFamily="49" charset="0"/>
                <a:cs typeface="Times New Roman" pitchFamily="18" charset="0"/>
              </a:rPr>
              <a:t> - 1;</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Step size used to iterate through the sub-matrices of A</a:t>
            </a:r>
          </a:p>
          <a:p>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aStep</a:t>
            </a:r>
            <a:r>
              <a:rPr lang="en-US" sz="1200" b="1" dirty="0">
                <a:latin typeface="Consolas" panose="020B0609020204030204" pitchFamily="49" charset="0"/>
                <a:cs typeface="Times New Roman" pitchFamily="18" charset="0"/>
              </a:rPr>
              <a:t> = BLOCK_SIZE;</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Index of the first sub-matrix of B processed by the block</a:t>
            </a:r>
          </a:p>
          <a:p>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bBegin</a:t>
            </a:r>
            <a:r>
              <a:rPr lang="en-US" sz="1200" b="1" dirty="0">
                <a:latin typeface="Consolas" panose="020B0609020204030204" pitchFamily="49" charset="0"/>
                <a:cs typeface="Times New Roman" pitchFamily="18" charset="0"/>
              </a:rPr>
              <a:t> = BLOCK_SIZE * </a:t>
            </a:r>
            <a:r>
              <a:rPr lang="en-US" sz="1200" b="1" dirty="0" err="1">
                <a:latin typeface="Consolas" panose="020B0609020204030204" pitchFamily="49" charset="0"/>
                <a:cs typeface="Times New Roman" pitchFamily="18" charset="0"/>
              </a:rPr>
              <a:t>bx</a:t>
            </a:r>
            <a:r>
              <a:rPr lang="en-US" sz="1200" b="1" dirty="0">
                <a:latin typeface="Consolas" panose="020B0609020204030204" pitchFamily="49" charset="0"/>
                <a:cs typeface="Times New Roman" pitchFamily="18" charset="0"/>
              </a:rPr>
              <a:t>;</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Step size used to iterate through the sub-matrices of B</a:t>
            </a:r>
          </a:p>
          <a:p>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int</a:t>
            </a:r>
            <a:r>
              <a:rPr lang="en-US" sz="1200" b="1" dirty="0">
                <a:latin typeface="Consolas" panose="020B0609020204030204" pitchFamily="49" charset="0"/>
                <a:cs typeface="Times New Roman" pitchFamily="18" charset="0"/>
              </a:rPr>
              <a:t> </a:t>
            </a:r>
            <a:r>
              <a:rPr lang="en-US" sz="1200" b="1" dirty="0" err="1">
                <a:latin typeface="Consolas" panose="020B0609020204030204" pitchFamily="49" charset="0"/>
                <a:cs typeface="Times New Roman" pitchFamily="18" charset="0"/>
              </a:rPr>
              <a:t>bStep</a:t>
            </a:r>
            <a:r>
              <a:rPr lang="en-US" sz="1200" b="1" dirty="0">
                <a:latin typeface="Consolas" panose="020B0609020204030204" pitchFamily="49" charset="0"/>
                <a:cs typeface="Times New Roman" pitchFamily="18" charset="0"/>
              </a:rPr>
              <a:t> = BLOCK_SIZE * </a:t>
            </a:r>
            <a:r>
              <a:rPr lang="en-US" sz="1200" b="1" dirty="0" err="1">
                <a:latin typeface="Consolas" panose="020B0609020204030204" pitchFamily="49" charset="0"/>
                <a:cs typeface="Times New Roman" pitchFamily="18" charset="0"/>
              </a:rPr>
              <a:t>wB</a:t>
            </a:r>
            <a:r>
              <a:rPr lang="en-US" sz="1200" b="1" dirty="0">
                <a:latin typeface="Consolas" panose="020B0609020204030204" pitchFamily="49" charset="0"/>
                <a:cs typeface="Times New Roman" pitchFamily="18" charset="0"/>
              </a:rPr>
              <a:t>;</a:t>
            </a:r>
          </a:p>
          <a:p>
            <a:endParaRPr lang="en-US" sz="1200" b="1" dirty="0">
              <a:latin typeface="Consolas" panose="020B0609020204030204" pitchFamily="49" charset="0"/>
              <a:cs typeface="Times New Roman" pitchFamily="18" charset="0"/>
            </a:endParaRPr>
          </a:p>
          <a:p>
            <a:r>
              <a:rPr lang="en-US" sz="1200" dirty="0">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The element of the block sub-matrix that is computed</a:t>
            </a:r>
          </a:p>
          <a:p>
            <a:r>
              <a:rPr lang="en-US" sz="1200" dirty="0">
                <a:solidFill>
                  <a:schemeClr val="hlink"/>
                </a:solidFill>
                <a:latin typeface="Consolas" panose="020B0609020204030204" pitchFamily="49" charset="0"/>
                <a:cs typeface="Times New Roman" pitchFamily="18" charset="0"/>
              </a:rPr>
              <a:t>   </a:t>
            </a:r>
            <a:r>
              <a:rPr lang="en-US" sz="1200" dirty="0">
                <a:solidFill>
                  <a:srgbClr val="008000"/>
                </a:solidFill>
                <a:latin typeface="Consolas" panose="020B0609020204030204" pitchFamily="49" charset="0"/>
              </a:rPr>
              <a:t>// by the thread</a:t>
            </a:r>
          </a:p>
          <a:p>
            <a:r>
              <a:rPr lang="en-US" sz="1200" b="1" dirty="0">
                <a:latin typeface="Consolas" panose="020B0609020204030204" pitchFamily="49" charset="0"/>
                <a:cs typeface="Times New Roman" pitchFamily="18" charset="0"/>
              </a:rPr>
              <a:t>   float </a:t>
            </a:r>
            <a:r>
              <a:rPr lang="en-US" sz="1200" b="1" dirty="0" err="1">
                <a:latin typeface="Consolas" panose="020B0609020204030204" pitchFamily="49" charset="0"/>
                <a:cs typeface="Times New Roman" pitchFamily="18" charset="0"/>
              </a:rPr>
              <a:t>Csub</a:t>
            </a:r>
            <a:r>
              <a:rPr lang="en-US" sz="1200" b="1" dirty="0">
                <a:latin typeface="Consolas" panose="020B0609020204030204" pitchFamily="49" charset="0"/>
                <a:cs typeface="Times New Roman" pitchFamily="18" charset="0"/>
              </a:rPr>
              <a:t> = 0;</a:t>
            </a:r>
          </a:p>
        </p:txBody>
      </p:sp>
      <p:sp>
        <p:nvSpPr>
          <p:cNvPr id="971785" name="Line 9"/>
          <p:cNvSpPr>
            <a:spLocks noChangeShapeType="1"/>
          </p:cNvSpPr>
          <p:nvPr/>
        </p:nvSpPr>
        <p:spPr bwMode="auto">
          <a:xfrm>
            <a:off x="6359912" y="509936"/>
            <a:ext cx="304800" cy="0"/>
          </a:xfrm>
          <a:prstGeom prst="line">
            <a:avLst/>
          </a:prstGeom>
          <a:noFill/>
          <a:ln w="57150">
            <a:solidFill>
              <a:srgbClr val="CC0000"/>
            </a:solidFill>
            <a:round/>
            <a:headEnd/>
            <a:tailEnd type="triangle" w="med" len="med"/>
          </a:ln>
          <a:effectLst/>
        </p:spPr>
        <p:txBody>
          <a:bodyPr/>
          <a:lstStyle/>
          <a:p>
            <a:endParaRPr lang="en-US"/>
          </a:p>
        </p:txBody>
      </p:sp>
      <p:sp>
        <p:nvSpPr>
          <p:cNvPr id="971788" name="Line 12"/>
          <p:cNvSpPr>
            <a:spLocks noChangeShapeType="1"/>
          </p:cNvSpPr>
          <p:nvPr/>
        </p:nvSpPr>
        <p:spPr bwMode="auto">
          <a:xfrm>
            <a:off x="6724185" y="3429000"/>
            <a:ext cx="304800" cy="0"/>
          </a:xfrm>
          <a:prstGeom prst="line">
            <a:avLst/>
          </a:prstGeom>
          <a:noFill/>
          <a:ln w="57150">
            <a:solidFill>
              <a:srgbClr val="CC0000"/>
            </a:solidFill>
            <a:round/>
            <a:headEnd/>
            <a:tailEnd type="triangle" w="med" len="med"/>
          </a:ln>
          <a:effectLst/>
        </p:spPr>
        <p:txBody>
          <a:bodyPr/>
          <a:lstStyle/>
          <a:p>
            <a:endParaRPr lang="en-US"/>
          </a:p>
        </p:txBody>
      </p:sp>
      <p:sp>
        <p:nvSpPr>
          <p:cNvPr id="971789" name="Line 13"/>
          <p:cNvSpPr>
            <a:spLocks noChangeShapeType="1"/>
          </p:cNvSpPr>
          <p:nvPr/>
        </p:nvSpPr>
        <p:spPr bwMode="auto">
          <a:xfrm>
            <a:off x="6724185" y="5428786"/>
            <a:ext cx="304800" cy="0"/>
          </a:xfrm>
          <a:prstGeom prst="line">
            <a:avLst/>
          </a:prstGeom>
          <a:noFill/>
          <a:ln w="57150">
            <a:solidFill>
              <a:srgbClr val="CC0000"/>
            </a:solidFill>
            <a:round/>
            <a:headEnd/>
            <a:tailEnd type="triangle" w="med" len="med"/>
          </a:ln>
          <a:effectLst/>
        </p:spPr>
        <p:txBody>
          <a:bodyPr/>
          <a:lstStyle/>
          <a:p>
            <a:endParaRPr lang="en-US"/>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62</a:t>
            </a:fld>
            <a:endParaRPr lang="en-US" altLang="en-US" dirty="0"/>
          </a:p>
        </p:txBody>
      </p:sp>
    </p:spTree>
    <p:extLst>
      <p:ext uri="{BB962C8B-B14F-4D97-AF65-F5344CB8AC3E}">
        <p14:creationId xmlns:p14="http://schemas.microsoft.com/office/powerpoint/2010/main" val="11986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17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17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1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85" grpId="0" animBg="1"/>
      <p:bldP spid="971788" grpId="0" animBg="1"/>
      <p:bldP spid="97178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z="3200" dirty="0"/>
              <a:t>Synchronization Function</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63</a:t>
            </a:fld>
            <a:endParaRPr lang="en-US" altLang="en-US" dirty="0"/>
          </a:p>
        </p:txBody>
      </p:sp>
      <p:sp>
        <p:nvSpPr>
          <p:cNvPr id="154627" name="Rectangle 3"/>
          <p:cNvSpPr>
            <a:spLocks noGrp="1" noChangeArrowheads="1"/>
          </p:cNvSpPr>
          <p:nvPr>
            <p:ph idx="4294967295"/>
          </p:nvPr>
        </p:nvSpPr>
        <p:spPr>
          <a:xfrm>
            <a:off x="387457" y="1393799"/>
            <a:ext cx="11236271" cy="4910137"/>
          </a:xfrm>
        </p:spPr>
        <p:txBody>
          <a:bodyPr>
            <a:normAutofit/>
          </a:bodyPr>
          <a:lstStyle/>
          <a:p>
            <a:pPr marL="457200" indent="-457200"/>
            <a:endParaRPr lang="en-US" sz="2000" dirty="0"/>
          </a:p>
          <a:p>
            <a:pPr marL="457200" indent="-457200"/>
            <a:endParaRPr lang="en-US" sz="2000" dirty="0"/>
          </a:p>
          <a:p>
            <a:pPr marL="457200" indent="-457200"/>
            <a:r>
              <a:rPr lang="en-US" sz="2000" dirty="0"/>
              <a:t>Synchronization accomplished through a device lightweight function</a:t>
            </a:r>
          </a:p>
          <a:p>
            <a:pPr marL="974725" lvl="1" indent="-403225"/>
            <a:r>
              <a:rPr lang="en-US" b="1" dirty="0">
                <a:solidFill>
                  <a:srgbClr val="0070C0"/>
                </a:solidFill>
                <a:latin typeface="Consolas" pitchFamily="49" charset="0"/>
                <a:cs typeface="Consolas" pitchFamily="49" charset="0"/>
              </a:rPr>
              <a:t>void __</a:t>
            </a:r>
            <a:r>
              <a:rPr lang="en-US" b="1" dirty="0" err="1">
                <a:solidFill>
                  <a:srgbClr val="0070C0"/>
                </a:solidFill>
                <a:latin typeface="Consolas" pitchFamily="49" charset="0"/>
                <a:cs typeface="Consolas" pitchFamily="49" charset="0"/>
              </a:rPr>
              <a:t>syncthreads</a:t>
            </a:r>
            <a:r>
              <a:rPr lang="en-US" b="1" dirty="0">
                <a:solidFill>
                  <a:srgbClr val="0070C0"/>
                </a:solidFill>
                <a:latin typeface="Consolas" pitchFamily="49" charset="0"/>
                <a:cs typeface="Consolas" pitchFamily="49" charset="0"/>
              </a:rPr>
              <a:t>();</a:t>
            </a:r>
          </a:p>
          <a:p>
            <a:pPr marL="457200" indent="-457200"/>
            <a:endParaRPr lang="en-US" sz="2000" dirty="0">
              <a:solidFill>
                <a:schemeClr val="accent2"/>
              </a:solidFill>
            </a:endParaRPr>
          </a:p>
          <a:p>
            <a:pPr marL="457200" indent="-457200"/>
            <a:r>
              <a:rPr lang="en-US" sz="2000" dirty="0"/>
              <a:t>Synchronizes all threads</a:t>
            </a:r>
            <a:r>
              <a:rPr lang="en-US" sz="2000" dirty="0">
                <a:solidFill>
                  <a:schemeClr val="accent2"/>
                </a:solidFill>
              </a:rPr>
              <a:t> </a:t>
            </a:r>
            <a:r>
              <a:rPr lang="en-US" sz="2000" b="1" u="sng" dirty="0">
                <a:solidFill>
                  <a:srgbClr val="0070C0"/>
                </a:solidFill>
              </a:rPr>
              <a:t>in a block</a:t>
            </a:r>
            <a:r>
              <a:rPr lang="en-US" sz="2000" dirty="0">
                <a:solidFill>
                  <a:srgbClr val="C00000"/>
                </a:solidFill>
              </a:rPr>
              <a:t> </a:t>
            </a:r>
            <a:r>
              <a:rPr lang="en-US" sz="2000" dirty="0"/>
              <a:t>(acts as barrier for all block threads)</a:t>
            </a:r>
          </a:p>
          <a:p>
            <a:pPr marL="806450" lvl="1" indent="-457200"/>
            <a:r>
              <a:rPr lang="en-US" sz="1600" dirty="0"/>
              <a:t>Does </a:t>
            </a:r>
            <a:r>
              <a:rPr lang="en-US" sz="1600" b="1" dirty="0">
                <a:solidFill>
                  <a:srgbClr val="C00000"/>
                </a:solidFill>
              </a:rPr>
              <a:t>not</a:t>
            </a:r>
            <a:r>
              <a:rPr lang="en-US" sz="1600" dirty="0"/>
              <a:t> synchronize threads from two blocks</a:t>
            </a:r>
          </a:p>
          <a:p>
            <a:pPr marL="806450" lvl="1" indent="-457200"/>
            <a:endParaRPr lang="en-US" sz="1600" dirty="0"/>
          </a:p>
          <a:p>
            <a:pPr marL="457200" indent="-457200"/>
            <a:r>
              <a:rPr lang="en-US" sz="2000" dirty="0">
                <a:solidFill>
                  <a:srgbClr val="C00000"/>
                </a:solidFill>
              </a:rPr>
              <a:t>One more condition</a:t>
            </a:r>
            <a:r>
              <a:rPr lang="en-US" sz="2000" dirty="0"/>
              <a:t> for execution to commence once all threads in a block reached the sync point:</a:t>
            </a:r>
          </a:p>
          <a:p>
            <a:pPr marL="914400" lvl="1" indent="-457200"/>
            <a:r>
              <a:rPr lang="en-US" sz="1600" dirty="0"/>
              <a:t>All global &amp; shared mem. transactions made by these threads prior to </a:t>
            </a:r>
            <a:r>
              <a:rPr lang="en-US" sz="1600" dirty="0">
                <a:latin typeface="Consolas" panose="020B0609020204030204" pitchFamily="49" charset="0"/>
              </a:rPr>
              <a:t>__</a:t>
            </a:r>
            <a:r>
              <a:rPr lang="en-US" sz="1600" dirty="0" err="1">
                <a:latin typeface="Consolas" panose="020B0609020204030204" pitchFamily="49" charset="0"/>
              </a:rPr>
              <a:t>syncthreads</a:t>
            </a:r>
            <a:r>
              <a:rPr lang="en-US" sz="1600" dirty="0">
                <a:latin typeface="Consolas" panose="020B0609020204030204" pitchFamily="49" charset="0"/>
              </a:rPr>
              <a:t>()</a:t>
            </a:r>
            <a:r>
              <a:rPr lang="en-US" sz="1600" dirty="0"/>
              <a:t> are visible to all block threads</a:t>
            </a:r>
          </a:p>
          <a:p>
            <a:pPr marL="914400" lvl="1" indent="-457200"/>
            <a:r>
              <a:rPr lang="en-US" sz="1600" dirty="0"/>
              <a:t>Used to avoid RAW/WAR/WAW hazards when accessing shared or global memory (more later)</a:t>
            </a:r>
          </a:p>
        </p:txBody>
      </p:sp>
    </p:spTree>
    <p:extLst>
      <p:ext uri="{BB962C8B-B14F-4D97-AF65-F5344CB8AC3E}">
        <p14:creationId xmlns:p14="http://schemas.microsoft.com/office/powerpoint/2010/main" val="185302443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[warning]</a:t>
            </a:r>
            <a:r>
              <a:rPr lang="en-US" sz="1800" dirty="0">
                <a:solidFill>
                  <a:srgbClr val="0070C0"/>
                </a:solidFill>
              </a:rPr>
              <a:t> </a:t>
            </a:r>
            <a:r>
              <a:rPr lang="en-US" sz="3200" dirty="0"/>
              <a:t> __</a:t>
            </a:r>
            <a:r>
              <a:rPr lang="en-US" sz="3200" dirty="0" err="1"/>
              <a:t>syncthreads</a:t>
            </a:r>
            <a:r>
              <a:rPr lang="en-US" sz="3200" dirty="0"/>
              <a:t>() &amp; thread divergence</a:t>
            </a:r>
            <a:endParaRPr lang="en-US" sz="3200" dirty="0">
              <a:solidFill>
                <a:srgbClr val="0070C0"/>
              </a:solidFill>
            </a:endParaRP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64</a:t>
            </a:fld>
            <a:endParaRPr lang="en-US" altLang="en-US" dirty="0"/>
          </a:p>
        </p:txBody>
      </p:sp>
      <p:sp>
        <p:nvSpPr>
          <p:cNvPr id="3" name="Content Placeholder 2"/>
          <p:cNvSpPr>
            <a:spLocks noGrp="1"/>
          </p:cNvSpPr>
          <p:nvPr>
            <p:ph idx="4294967295"/>
          </p:nvPr>
        </p:nvSpPr>
        <p:spPr>
          <a:xfrm>
            <a:off x="6003152" y="2378090"/>
            <a:ext cx="6096000" cy="2362199"/>
          </a:xfrm>
          <a:solidFill>
            <a:schemeClr val="bg1"/>
          </a:solidFill>
          <a:ln>
            <a:solidFill>
              <a:srgbClr val="C00000"/>
            </a:solidFill>
          </a:ln>
        </p:spPr>
        <p:txBody>
          <a:bodyPr/>
          <a:lstStyle/>
          <a:p>
            <a:r>
              <a:rPr lang="en-US" sz="1600" dirty="0"/>
              <a:t>Be </a:t>
            </a:r>
            <a:r>
              <a:rPr lang="en-US" sz="1600" u="sng" dirty="0"/>
              <a:t>very</a:t>
            </a:r>
            <a:r>
              <a:rPr lang="en-US" sz="1600" dirty="0"/>
              <a:t> cautious when using a </a:t>
            </a:r>
            <a:r>
              <a:rPr lang="en-US" sz="1600" dirty="0">
                <a:latin typeface="Courier New" panose="02070309020205020404" pitchFamily="49" charset="0"/>
                <a:cs typeface="Courier New" panose="02070309020205020404" pitchFamily="49" charset="0"/>
              </a:rPr>
              <a:t>__</a:t>
            </a:r>
            <a:r>
              <a:rPr lang="en-US" sz="1600" dirty="0" err="1">
                <a:latin typeface="Courier New" panose="02070309020205020404" pitchFamily="49" charset="0"/>
                <a:cs typeface="Courier New" panose="02070309020205020404" pitchFamily="49" charset="0"/>
              </a:rPr>
              <a:t>syncthreads</a:t>
            </a:r>
            <a:r>
              <a:rPr lang="en-US" sz="1600" dirty="0">
                <a:latin typeface="Courier New" panose="02070309020205020404" pitchFamily="49" charset="0"/>
                <a:cs typeface="Courier New" panose="02070309020205020404" pitchFamily="49" charset="0"/>
              </a:rPr>
              <a:t>()</a:t>
            </a:r>
            <a:r>
              <a:rPr lang="en-US" sz="1600" dirty="0"/>
              <a:t> in a conditional</a:t>
            </a:r>
          </a:p>
          <a:p>
            <a:r>
              <a:rPr lang="en-US" sz="1600" dirty="0"/>
              <a:t>The actual behavior is not clear</a:t>
            </a:r>
          </a:p>
          <a:p>
            <a:pPr lvl="1"/>
            <a:r>
              <a:rPr lang="en-US" sz="1200" dirty="0"/>
              <a:t>Some difference between the Programming Guide and what happens in reality</a:t>
            </a:r>
          </a:p>
          <a:p>
            <a:r>
              <a:rPr lang="en-US" sz="1600" dirty="0"/>
              <a:t>See here for discussion of how/when code deadlocks:</a:t>
            </a:r>
          </a:p>
          <a:p>
            <a:pPr lvl="1"/>
            <a:r>
              <a:rPr lang="en-US" sz="1200" dirty="0">
                <a:hlinkClick r:id="rId2"/>
              </a:rPr>
              <a:t>https://stackoverflow.com/questions/6666382/can-i-use-syncthreads-after-having-dropped-threads</a:t>
            </a:r>
            <a:r>
              <a:rPr lang="en-US" sz="1200" dirty="0"/>
              <a:t> </a:t>
            </a:r>
          </a:p>
          <a:p>
            <a:pPr lvl="1"/>
            <a:r>
              <a:rPr lang="en-US" sz="1200" dirty="0">
                <a:hlinkClick r:id="rId3"/>
              </a:rPr>
              <a:t>https://stackoverflow.com/questions/15146886/conditional-syncthreads-deadlock-or-not</a:t>
            </a:r>
            <a:r>
              <a:rPr lang="en-US" sz="1200" dirty="0"/>
              <a:t> </a:t>
            </a:r>
          </a:p>
        </p:txBody>
      </p:sp>
      <p:sp>
        <p:nvSpPr>
          <p:cNvPr id="8" name="Rectangle 7">
            <a:extLst>
              <a:ext uri="{FF2B5EF4-FFF2-40B4-BE49-F238E27FC236}">
                <a16:creationId xmlns:a16="http://schemas.microsoft.com/office/drawing/2014/main" id="{AADE5FA8-D9A8-418A-9ACB-E292904FC78F}"/>
              </a:ext>
            </a:extLst>
          </p:cNvPr>
          <p:cNvSpPr/>
          <p:nvPr/>
        </p:nvSpPr>
        <p:spPr>
          <a:xfrm>
            <a:off x="154325" y="906841"/>
            <a:ext cx="5708432" cy="5770811"/>
          </a:xfrm>
          <a:prstGeom prst="rect">
            <a:avLst/>
          </a:prstGeom>
          <a:solidFill>
            <a:schemeClr val="bg1">
              <a:lumMod val="95000"/>
            </a:schemeClr>
          </a:solidFill>
        </p:spPr>
        <p:txBody>
          <a:bodyPr wrap="square">
            <a:spAutoFit/>
          </a:bodyPr>
          <a:lstStyle/>
          <a:p>
            <a:pPr lvl="0"/>
            <a:r>
              <a:rPr lang="en-US" sz="900" b="1" dirty="0">
                <a:solidFill>
                  <a:srgbClr val="808080"/>
                </a:solidFill>
                <a:latin typeface="Consolas" panose="020B0609020204030204" pitchFamily="49" charset="0"/>
              </a:rPr>
              <a:t>#include</a:t>
            </a:r>
            <a:r>
              <a:rPr lang="en-US" sz="900" b="1" dirty="0">
                <a:solidFill>
                  <a:srgbClr val="A31515"/>
                </a:solidFill>
                <a:latin typeface="Consolas" panose="020B0609020204030204" pitchFamily="49" charset="0"/>
              </a:rPr>
              <a:t>&lt;</a:t>
            </a:r>
            <a:r>
              <a:rPr lang="en-US" sz="900" b="1" dirty="0" err="1">
                <a:solidFill>
                  <a:srgbClr val="A31515"/>
                </a:solidFill>
                <a:latin typeface="Consolas" panose="020B0609020204030204" pitchFamily="49" charset="0"/>
              </a:rPr>
              <a:t>cuda.h</a:t>
            </a:r>
            <a:r>
              <a:rPr lang="en-US" sz="900" b="1" dirty="0">
                <a:solidFill>
                  <a:srgbClr val="A31515"/>
                </a:solidFill>
                <a:latin typeface="Consolas" panose="020B0609020204030204" pitchFamily="49" charset="0"/>
              </a:rPr>
              <a:t>&gt;</a:t>
            </a:r>
            <a:endParaRPr lang="en-US" sz="900" b="1" dirty="0">
              <a:solidFill>
                <a:srgbClr val="000000"/>
              </a:solidFill>
              <a:latin typeface="Consolas" panose="020B0609020204030204" pitchFamily="49" charset="0"/>
            </a:endParaRPr>
          </a:p>
          <a:p>
            <a:pPr lvl="0"/>
            <a:r>
              <a:rPr lang="en-US" sz="900" b="1" dirty="0">
                <a:solidFill>
                  <a:srgbClr val="808080"/>
                </a:solidFill>
                <a:latin typeface="Consolas" panose="020B0609020204030204" pitchFamily="49" charset="0"/>
              </a:rPr>
              <a:t>#include</a:t>
            </a:r>
            <a:r>
              <a:rPr lang="en-US" sz="900" b="1" dirty="0">
                <a:solidFill>
                  <a:srgbClr val="A31515"/>
                </a:solidFill>
                <a:latin typeface="Consolas" panose="020B0609020204030204" pitchFamily="49" charset="0"/>
              </a:rPr>
              <a:t>&lt;iostream&gt;</a:t>
            </a:r>
            <a:endParaRPr lang="en-US" sz="900" b="1" dirty="0">
              <a:solidFill>
                <a:srgbClr val="000000"/>
              </a:solidFill>
              <a:latin typeface="Consolas" panose="020B0609020204030204" pitchFamily="49" charset="0"/>
            </a:endParaRPr>
          </a:p>
          <a:p>
            <a:pPr lvl="0"/>
            <a:endParaRPr lang="en-US" sz="900" b="1" dirty="0">
              <a:solidFill>
                <a:srgbClr val="000000"/>
              </a:solidFill>
              <a:latin typeface="Consolas" panose="020B0609020204030204" pitchFamily="49" charset="0"/>
            </a:endParaRPr>
          </a:p>
          <a:p>
            <a:pPr lvl="0"/>
            <a:r>
              <a:rPr lang="en-US" sz="900" b="1" dirty="0">
                <a:solidFill>
                  <a:srgbClr val="0000FF"/>
                </a:solidFill>
                <a:latin typeface="Consolas" panose="020B0609020204030204" pitchFamily="49" charset="0"/>
              </a:rPr>
              <a:t>__global__</a:t>
            </a: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void</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badIdeaSynchronization</a:t>
            </a:r>
            <a:r>
              <a:rPr lang="en-US" sz="900" b="1" dirty="0">
                <a:solidFill>
                  <a:srgbClr val="000000"/>
                </a:solidFill>
                <a:latin typeface="Consolas" panose="020B0609020204030204" pitchFamily="49" charset="0"/>
              </a:rPr>
              <a:t>(</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data)</a:t>
            </a:r>
          </a:p>
          <a:p>
            <a:pPr lvl="0"/>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i = </a:t>
            </a:r>
            <a:r>
              <a:rPr lang="en-US" sz="900" b="1" dirty="0" err="1">
                <a:solidFill>
                  <a:srgbClr val="0000FF"/>
                </a:solidFill>
                <a:latin typeface="Consolas" panose="020B0609020204030204" pitchFamily="49" charset="0"/>
              </a:rPr>
              <a:t>threadIdx</a:t>
            </a:r>
            <a:r>
              <a:rPr lang="en-US" sz="900" b="1" dirty="0" err="1">
                <a:solidFill>
                  <a:srgbClr val="000000"/>
                </a:solidFill>
                <a:latin typeface="Consolas" panose="020B0609020204030204" pitchFamily="49" charset="0"/>
              </a:rPr>
              <a:t>.x</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blockDim.x</a:t>
            </a:r>
            <a:r>
              <a:rPr lang="en-US" sz="900" b="1" dirty="0">
                <a:solidFill>
                  <a:srgbClr val="000000"/>
                </a:solidFill>
                <a:latin typeface="Consolas" panose="020B0609020204030204" pitchFamily="49" charset="0"/>
              </a:rPr>
              <a:t> * </a:t>
            </a:r>
            <a:r>
              <a:rPr lang="en-US" sz="900" b="1" dirty="0" err="1">
                <a:solidFill>
                  <a:srgbClr val="0000FF"/>
                </a:solidFill>
                <a:latin typeface="Consolas" panose="020B0609020204030204" pitchFamily="49" charset="0"/>
              </a:rPr>
              <a:t>blockIdx</a:t>
            </a:r>
            <a:r>
              <a:rPr lang="en-US" sz="900" b="1" dirty="0" err="1">
                <a:solidFill>
                  <a:srgbClr val="000000"/>
                </a:solidFill>
                <a:latin typeface="Consolas" panose="020B0609020204030204" pitchFamily="49" charset="0"/>
              </a:rPr>
              <a:t>.x</a:t>
            </a:r>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if</a:t>
            </a:r>
            <a:r>
              <a:rPr lang="en-US" sz="900" b="1" dirty="0">
                <a:solidFill>
                  <a:srgbClr val="000000"/>
                </a:solidFill>
                <a:latin typeface="Consolas" panose="020B0609020204030204" pitchFamily="49" charset="0"/>
              </a:rPr>
              <a:t> ((i &amp; 0x01) == 0)</a:t>
            </a:r>
          </a:p>
          <a:p>
            <a:pPr lvl="0"/>
            <a:r>
              <a:rPr lang="en-US" sz="900" b="1" dirty="0">
                <a:solidFill>
                  <a:srgbClr val="000000"/>
                </a:solidFill>
                <a:latin typeface="Consolas" panose="020B0609020204030204" pitchFamily="49" charset="0"/>
              </a:rPr>
              <a:t>    {</a:t>
            </a:r>
          </a:p>
          <a:p>
            <a:pPr lvl="0"/>
            <a:r>
              <a:rPr lang="en-US" sz="900" b="1" dirty="0">
                <a:solidFill>
                  <a:srgbClr val="000000"/>
                </a:solidFill>
                <a:latin typeface="Consolas" panose="020B0609020204030204" pitchFamily="49" charset="0"/>
              </a:rPr>
              <a:t>        data[i] = data[i] + i; </a:t>
            </a:r>
            <a:r>
              <a:rPr lang="en-US" sz="900" b="1" dirty="0">
                <a:solidFill>
                  <a:srgbClr val="008000"/>
                </a:solidFill>
                <a:latin typeface="Consolas" panose="020B0609020204030204" pitchFamily="49" charset="0"/>
              </a:rPr>
              <a:t>// if not odd, come here</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else</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p>
          <a:p>
            <a:pPr lvl="0"/>
            <a:r>
              <a:rPr lang="en-US" sz="900" b="1" dirty="0">
                <a:solidFill>
                  <a:srgbClr val="000000"/>
                </a:solidFill>
                <a:latin typeface="Consolas" panose="020B0609020204030204" pitchFamily="49" charset="0"/>
              </a:rPr>
              <a:t>        data[i] = data[i] + 2 * i; </a:t>
            </a:r>
            <a:r>
              <a:rPr lang="en-US" sz="900" b="1" dirty="0">
                <a:solidFill>
                  <a:srgbClr val="008000"/>
                </a:solidFill>
                <a:latin typeface="Consolas" panose="020B0609020204030204" pitchFamily="49" charset="0"/>
              </a:rPr>
              <a:t>// come here if you're odd</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__</a:t>
            </a:r>
            <a:r>
              <a:rPr lang="en-US" sz="900" b="1" dirty="0" err="1">
                <a:solidFill>
                  <a:srgbClr val="000000"/>
                </a:solidFill>
                <a:latin typeface="Consolas" panose="020B0609020204030204" pitchFamily="49" charset="0"/>
              </a:rPr>
              <a:t>syncthreads</a:t>
            </a:r>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p>
          <a:p>
            <a:pPr lvl="0"/>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main() </a:t>
            </a:r>
          </a:p>
          <a:p>
            <a:pPr lvl="0"/>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const</a:t>
            </a: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 = 4;</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hostArray</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8000"/>
                </a:solidFill>
                <a:latin typeface="Consolas" panose="020B0609020204030204" pitchFamily="49" charset="0"/>
              </a:rPr>
              <a:t>//allocate memory on the device (GPU); zero out all entries in this device array </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cudaMalloc</a:t>
            </a:r>
            <a:r>
              <a:rPr lang="en-US" sz="900" b="1" dirty="0">
                <a:solidFill>
                  <a:srgbClr val="000000"/>
                </a:solidFill>
                <a:latin typeface="Consolas" panose="020B0609020204030204" pitchFamily="49" charset="0"/>
              </a:rPr>
              <a:t>((</a:t>
            </a:r>
            <a:r>
              <a:rPr lang="en-US" sz="900" b="1" dirty="0">
                <a:solidFill>
                  <a:srgbClr val="0000FF"/>
                </a:solidFill>
                <a:latin typeface="Consolas" panose="020B0609020204030204" pitchFamily="49" charset="0"/>
              </a:rPr>
              <a:t>void</a:t>
            </a:r>
            <a:r>
              <a:rPr lang="en-US" sz="900" b="1" dirty="0">
                <a:solidFill>
                  <a:srgbClr val="000000"/>
                </a:solidFill>
                <a:latin typeface="Consolas" panose="020B0609020204030204" pitchFamily="49" charset="0"/>
              </a:rPr>
              <a:t>**)&amp;</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sizeof</a:t>
            </a:r>
            <a:r>
              <a:rPr lang="en-US" sz="900" b="1" dirty="0">
                <a:solidFill>
                  <a:srgbClr val="000000"/>
                </a:solidFill>
                <a:latin typeface="Consolas" panose="020B0609020204030204" pitchFamily="49" charset="0"/>
              </a:rPr>
              <a:t>(</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cudaMemset</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 0, </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 * </a:t>
            </a:r>
            <a:r>
              <a:rPr lang="en-US" sz="900" b="1" dirty="0" err="1">
                <a:solidFill>
                  <a:srgbClr val="0000FF"/>
                </a:solidFill>
                <a:latin typeface="Consolas" panose="020B0609020204030204" pitchFamily="49" charset="0"/>
              </a:rPr>
              <a:t>sizeof</a:t>
            </a:r>
            <a:r>
              <a:rPr lang="en-US" sz="900" b="1" dirty="0">
                <a:solidFill>
                  <a:srgbClr val="000000"/>
                </a:solidFill>
                <a:latin typeface="Consolas" panose="020B0609020204030204" pitchFamily="49" charset="0"/>
              </a:rPr>
              <a:t>(</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8000"/>
                </a:solidFill>
                <a:latin typeface="Consolas" panose="020B0609020204030204" pitchFamily="49" charset="0"/>
              </a:rPr>
              <a:t>//invoke GPU kernel, with one block that has four threads</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hangs&lt;&lt;&lt;1, </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 &gt;&gt;&gt;(</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8000"/>
                </a:solidFill>
                <a:latin typeface="Consolas" panose="020B0609020204030204" pitchFamily="49" charset="0"/>
              </a:rPr>
              <a:t>//bring the result back from the GPU into the </a:t>
            </a:r>
            <a:r>
              <a:rPr lang="en-US" sz="900" b="1" dirty="0" err="1">
                <a:solidFill>
                  <a:srgbClr val="008000"/>
                </a:solidFill>
                <a:latin typeface="Consolas" panose="020B0609020204030204" pitchFamily="49" charset="0"/>
              </a:rPr>
              <a:t>hostArray</a:t>
            </a:r>
            <a:r>
              <a:rPr lang="en-US" sz="900" b="1" dirty="0">
                <a:solidFill>
                  <a:srgbClr val="008000"/>
                </a:solidFill>
                <a:latin typeface="Consolas" panose="020B0609020204030204" pitchFamily="49" charset="0"/>
              </a:rPr>
              <a:t> </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cudaMemcpy</a:t>
            </a:r>
            <a:r>
              <a:rPr lang="en-US" sz="900" b="1" dirty="0">
                <a:solidFill>
                  <a:srgbClr val="000000"/>
                </a:solidFill>
                <a:latin typeface="Consolas" panose="020B0609020204030204" pitchFamily="49" charset="0"/>
              </a:rPr>
              <a:t>(&amp;</a:t>
            </a:r>
            <a:r>
              <a:rPr lang="en-US" sz="900" b="1" dirty="0" err="1">
                <a:solidFill>
                  <a:srgbClr val="000000"/>
                </a:solidFill>
                <a:latin typeface="Consolas" panose="020B0609020204030204" pitchFamily="49" charset="0"/>
              </a:rPr>
              <a:t>hostArray</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sizeof</a:t>
            </a:r>
            <a:r>
              <a:rPr lang="en-US" sz="900" b="1" dirty="0">
                <a:solidFill>
                  <a:srgbClr val="000000"/>
                </a:solidFill>
                <a:latin typeface="Consolas" panose="020B0609020204030204" pitchFamily="49" charset="0"/>
              </a:rPr>
              <a:t>(</a:t>
            </a:r>
            <a:r>
              <a:rPr lang="en-US" sz="900" b="1" dirty="0">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numElems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cudaMemcpyDeviceToHost</a:t>
            </a:r>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8000"/>
                </a:solidFill>
                <a:latin typeface="Consolas" panose="020B0609020204030204" pitchFamily="49" charset="0"/>
              </a:rPr>
              <a:t>//print out the result to confirm that things are looking good </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err="1">
                <a:solidFill>
                  <a:srgbClr val="0000FF"/>
                </a:solidFill>
                <a:latin typeface="Consolas" panose="020B0609020204030204" pitchFamily="49" charset="0"/>
              </a:rPr>
              <a:t>cout</a:t>
            </a:r>
            <a:r>
              <a:rPr lang="en-US" sz="900" b="1" dirty="0">
                <a:solidFill>
                  <a:srgbClr val="000000"/>
                </a:solidFill>
                <a:latin typeface="Consolas" panose="020B0609020204030204" pitchFamily="49" charset="0"/>
              </a:rPr>
              <a:t> &lt;&lt; </a:t>
            </a:r>
            <a:r>
              <a:rPr lang="en-US" sz="900" b="1" dirty="0">
                <a:solidFill>
                  <a:srgbClr val="A31515"/>
                </a:solidFill>
                <a:latin typeface="Consolas" panose="020B0609020204030204" pitchFamily="49" charset="0"/>
              </a:rPr>
              <a:t>"Values stored in </a:t>
            </a:r>
            <a:r>
              <a:rPr lang="en-US" sz="900" b="1" dirty="0" err="1">
                <a:solidFill>
                  <a:srgbClr val="A31515"/>
                </a:solidFill>
                <a:latin typeface="Consolas" panose="020B0609020204030204" pitchFamily="49" charset="0"/>
              </a:rPr>
              <a:t>hostArray</a:t>
            </a:r>
            <a:r>
              <a:rPr lang="en-US" sz="900" b="1" dirty="0">
                <a:solidFill>
                  <a:srgbClr val="A31515"/>
                </a:solidFill>
                <a:latin typeface="Consolas" panose="020B0609020204030204" pitchFamily="49" charset="0"/>
              </a:rPr>
              <a:t>: "</a:t>
            </a:r>
            <a:r>
              <a:rPr lang="en-US" sz="900" b="1" dirty="0">
                <a:solidFill>
                  <a:srgbClr val="000000"/>
                </a:solidFill>
                <a:latin typeface="Consolas" panose="020B0609020204030204" pitchFamily="49" charset="0"/>
              </a:rPr>
              <a:t> &lt;&lt; </a:t>
            </a:r>
            <a:r>
              <a:rPr lang="en-US" sz="900" b="1" dirty="0">
                <a:solidFill>
                  <a:srgbClr val="0000FF"/>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err="1">
                <a:solidFill>
                  <a:srgbClr val="0000FF"/>
                </a:solidFill>
                <a:latin typeface="Consolas" panose="020B0609020204030204" pitchFamily="49" charset="0"/>
              </a:rPr>
              <a:t>endl</a:t>
            </a:r>
            <a:r>
              <a:rPr lang="en-US" sz="900" b="1" dirty="0">
                <a:solidFill>
                  <a:srgbClr val="000000"/>
                </a:solidFill>
                <a:latin typeface="Consolas" panose="020B0609020204030204" pitchFamily="49" charset="0"/>
              </a:rPr>
              <a:t>;</a:t>
            </a:r>
          </a:p>
          <a:p>
            <a:pPr lvl="0"/>
            <a:r>
              <a:rPr lang="nn-NO" sz="900" b="1" dirty="0">
                <a:solidFill>
                  <a:srgbClr val="000000"/>
                </a:solidFill>
                <a:latin typeface="Consolas" panose="020B0609020204030204" pitchFamily="49" charset="0"/>
              </a:rPr>
              <a:t>    </a:t>
            </a:r>
            <a:r>
              <a:rPr lang="nn-NO" sz="900" b="1" dirty="0">
                <a:solidFill>
                  <a:srgbClr val="0000FF"/>
                </a:solidFill>
                <a:latin typeface="Consolas" panose="020B0609020204030204" pitchFamily="49" charset="0"/>
              </a:rPr>
              <a:t>for</a:t>
            </a:r>
            <a:r>
              <a:rPr lang="nn-NO" sz="900" b="1" dirty="0">
                <a:solidFill>
                  <a:srgbClr val="000000"/>
                </a:solidFill>
                <a:latin typeface="Consolas" panose="020B0609020204030204" pitchFamily="49" charset="0"/>
              </a:rPr>
              <a:t> (</a:t>
            </a:r>
            <a:r>
              <a:rPr lang="nn-NO" sz="900" b="1" dirty="0">
                <a:solidFill>
                  <a:srgbClr val="0000FF"/>
                </a:solidFill>
                <a:latin typeface="Consolas" panose="020B0609020204030204" pitchFamily="49" charset="0"/>
              </a:rPr>
              <a:t>int</a:t>
            </a:r>
            <a:r>
              <a:rPr lang="nn-NO" sz="900" b="1" dirty="0">
                <a:solidFill>
                  <a:srgbClr val="000000"/>
                </a:solidFill>
                <a:latin typeface="Consolas" panose="020B0609020204030204" pitchFamily="49" charset="0"/>
              </a:rPr>
              <a:t> i = 0; i &lt; numElems; i++)</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err="1">
                <a:solidFill>
                  <a:srgbClr val="0000FF"/>
                </a:solidFill>
                <a:latin typeface="Consolas" panose="020B0609020204030204" pitchFamily="49" charset="0"/>
              </a:rPr>
              <a:t>cout</a:t>
            </a:r>
            <a:r>
              <a:rPr lang="en-US" sz="900" b="1" dirty="0">
                <a:solidFill>
                  <a:srgbClr val="000000"/>
                </a:solidFill>
                <a:latin typeface="Consolas" panose="020B0609020204030204" pitchFamily="49" charset="0"/>
              </a:rPr>
              <a:t> &lt;&lt; </a:t>
            </a:r>
            <a:r>
              <a:rPr lang="en-US" sz="900" b="1" dirty="0" err="1">
                <a:solidFill>
                  <a:srgbClr val="000000"/>
                </a:solidFill>
                <a:latin typeface="Consolas" panose="020B0609020204030204" pitchFamily="49" charset="0"/>
              </a:rPr>
              <a:t>hostArray</a:t>
            </a:r>
            <a:r>
              <a:rPr lang="en-US" sz="900" b="1" dirty="0">
                <a:solidFill>
                  <a:srgbClr val="000000"/>
                </a:solidFill>
                <a:latin typeface="Consolas" panose="020B0609020204030204" pitchFamily="49" charset="0"/>
              </a:rPr>
              <a:t>[i] &lt;&lt; </a:t>
            </a:r>
            <a:r>
              <a:rPr lang="en-US" sz="900" b="1" dirty="0">
                <a:solidFill>
                  <a:srgbClr val="0000FF"/>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err="1">
                <a:solidFill>
                  <a:srgbClr val="0000FF"/>
                </a:solidFill>
                <a:latin typeface="Consolas" panose="020B0609020204030204" pitchFamily="49" charset="0"/>
              </a:rPr>
              <a:t>endl</a:t>
            </a:r>
            <a:r>
              <a:rPr lang="en-US" sz="900" b="1" dirty="0">
                <a:solidFill>
                  <a:srgbClr val="000000"/>
                </a:solidFill>
                <a:latin typeface="Consolas" panose="020B0609020204030204" pitchFamily="49" charset="0"/>
              </a:rPr>
              <a:t>;</a:t>
            </a:r>
          </a:p>
          <a:p>
            <a:pPr lvl="0"/>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a:solidFill>
                  <a:srgbClr val="008000"/>
                </a:solidFill>
                <a:latin typeface="Consolas" panose="020B0609020204030204" pitchFamily="49" charset="0"/>
              </a:rPr>
              <a:t>//release the memory allocated on the GPU </a:t>
            </a:r>
            <a:endParaRPr lang="en-US" sz="900" b="1" dirty="0">
              <a:solidFill>
                <a:srgbClr val="000000"/>
              </a:solidFill>
              <a:latin typeface="Consolas" panose="020B0609020204030204" pitchFamily="49" charset="0"/>
            </a:endParaRPr>
          </a:p>
          <a:p>
            <a:pPr lvl="0"/>
            <a:r>
              <a:rPr lang="en-US" sz="900" b="1" dirty="0">
                <a:solidFill>
                  <a:srgbClr val="000000"/>
                </a:solidFill>
                <a:latin typeface="Consolas" panose="020B0609020204030204" pitchFamily="49" charset="0"/>
              </a:rPr>
              <a:t>    </a:t>
            </a:r>
            <a:r>
              <a:rPr lang="en-US" sz="900" b="1" dirty="0" err="1">
                <a:solidFill>
                  <a:srgbClr val="0000FF"/>
                </a:solidFill>
                <a:latin typeface="Consolas" panose="020B0609020204030204" pitchFamily="49" charset="0"/>
              </a:rPr>
              <a:t>cudaFree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devArray</a:t>
            </a:r>
            <a:r>
              <a:rPr lang="en-US" sz="900" b="1" dirty="0">
                <a:solidFill>
                  <a:srgbClr val="000000"/>
                </a:solidFill>
                <a:latin typeface="Consolas" panose="020B0609020204030204" pitchFamily="49" charset="0"/>
              </a:rPr>
              <a:t>);</a:t>
            </a:r>
          </a:p>
          <a:p>
            <a:pPr lvl="0"/>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return</a:t>
            </a:r>
            <a:r>
              <a:rPr lang="en-US" sz="900" b="1" dirty="0">
                <a:solidFill>
                  <a:srgbClr val="000000"/>
                </a:solidFill>
                <a:latin typeface="Consolas" panose="020B0609020204030204" pitchFamily="49" charset="0"/>
              </a:rPr>
              <a:t> 0;</a:t>
            </a:r>
          </a:p>
          <a:p>
            <a:pPr lvl="0"/>
            <a:r>
              <a:rPr lang="en-US" sz="900" b="1" dirty="0">
                <a:solidFill>
                  <a:srgbClr val="000000"/>
                </a:solidFill>
                <a:latin typeface="Consolas" panose="020B0609020204030204" pitchFamily="49" charset="0"/>
              </a:rPr>
              <a:t>}</a:t>
            </a:r>
            <a:endParaRPr lang="en-US" b="1" dirty="0">
              <a:solidFill>
                <a:prstClr val="black"/>
              </a:solidFill>
            </a:endParaRPr>
          </a:p>
        </p:txBody>
      </p:sp>
    </p:spTree>
    <p:extLst>
      <p:ext uri="{BB962C8B-B14F-4D97-AF65-F5344CB8AC3E}">
        <p14:creationId xmlns:p14="http://schemas.microsoft.com/office/powerpoint/2010/main" val="29617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3 Ways to Set Aside Shared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65</a:t>
            </a:fld>
            <a:endParaRPr lang="en-US" altLang="en-US"/>
          </a:p>
        </p:txBody>
      </p:sp>
      <p:sp>
        <p:nvSpPr>
          <p:cNvPr id="3" name="Content Placeholder 2"/>
          <p:cNvSpPr>
            <a:spLocks noGrp="1"/>
          </p:cNvSpPr>
          <p:nvPr>
            <p:ph idx="4294967295"/>
          </p:nvPr>
        </p:nvSpPr>
        <p:spPr>
          <a:xfrm>
            <a:off x="236407" y="1182069"/>
            <a:ext cx="8229600" cy="2179638"/>
          </a:xfrm>
        </p:spPr>
        <p:txBody>
          <a:bodyPr/>
          <a:lstStyle/>
          <a:p>
            <a:pPr marL="342900" indent="-342900" fontAlgn="base">
              <a:spcBef>
                <a:spcPct val="20000"/>
              </a:spcBef>
              <a:spcAft>
                <a:spcPct val="0"/>
              </a:spcAft>
              <a:buClr>
                <a:schemeClr val="tx2"/>
              </a:buClr>
              <a:buSzPct val="70000"/>
              <a:buFont typeface="Wingdings" pitchFamily="2" charset="2"/>
              <a:buChar char="l"/>
            </a:pPr>
            <a:r>
              <a:rPr lang="en-US" sz="2000" dirty="0"/>
              <a:t>First way: Statically, declared inside a kernel</a:t>
            </a:r>
          </a:p>
          <a:p>
            <a:pPr lvl="1"/>
            <a:r>
              <a:rPr lang="en-US" sz="1800" dirty="0"/>
              <a:t>See matrix multiplication example w/ shared memory use</a:t>
            </a:r>
          </a:p>
          <a:p>
            <a:pPr lvl="1"/>
            <a:endParaRPr lang="en-US" sz="1600" dirty="0"/>
          </a:p>
          <a:p>
            <a:pPr marL="342900" indent="-342900" fontAlgn="base">
              <a:spcBef>
                <a:spcPct val="20000"/>
              </a:spcBef>
              <a:spcAft>
                <a:spcPct val="0"/>
              </a:spcAft>
              <a:buClr>
                <a:schemeClr val="tx2"/>
              </a:buClr>
              <a:buSzPct val="70000"/>
              <a:buFont typeface="Wingdings" pitchFamily="2" charset="2"/>
              <a:buChar char="l"/>
            </a:pPr>
            <a:r>
              <a:rPr lang="en-US" sz="2000" dirty="0"/>
              <a:t>Second way: Through the execution configuration</a:t>
            </a:r>
          </a:p>
          <a:p>
            <a:pPr lvl="1"/>
            <a:r>
              <a:rPr lang="en-US" dirty="0">
                <a:solidFill>
                  <a:srgbClr val="0070C0"/>
                </a:solidFill>
                <a:latin typeface="Consolas" pitchFamily="49" charset="0"/>
                <a:cs typeface="Consolas" pitchFamily="49" charset="0"/>
              </a:rPr>
              <a:t>Ns</a:t>
            </a:r>
            <a:r>
              <a:rPr lang="en-US" sz="1800" dirty="0"/>
              <a:t> below indicates size (in bytes) to be allocated in shared memory</a:t>
            </a:r>
          </a:p>
        </p:txBody>
      </p:sp>
      <p:sp>
        <p:nvSpPr>
          <p:cNvPr id="6" name="Rectangle 5"/>
          <p:cNvSpPr/>
          <p:nvPr/>
        </p:nvSpPr>
        <p:spPr>
          <a:xfrm>
            <a:off x="2019300" y="3104246"/>
            <a:ext cx="8153400" cy="2308324"/>
          </a:xfrm>
          <a:prstGeom prst="rect">
            <a:avLst/>
          </a:prstGeom>
          <a:solidFill>
            <a:schemeClr val="bg1">
              <a:lumMod val="85000"/>
            </a:schemeClr>
          </a:solidFill>
        </p:spPr>
        <p:txBody>
          <a:bodyPr wrap="square">
            <a:spAutoFit/>
          </a:bodyPr>
          <a:lstStyle/>
          <a:p>
            <a:r>
              <a:rPr lang="en-US" sz="1600" dirty="0">
                <a:solidFill>
                  <a:srgbClr val="FF00FF"/>
                </a:solidFill>
                <a:latin typeface="Consolas" pitchFamily="49" charset="0"/>
                <a:cs typeface="Consolas" pitchFamily="49" charset="0"/>
              </a:rPr>
              <a:t>__global__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void</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MyFunc</a:t>
            </a:r>
            <a:r>
              <a:rPr lang="en-US" sz="1600" dirty="0">
                <a:solidFill>
                  <a:prstClr val="black"/>
                </a:solidFill>
                <a:latin typeface="Consolas" pitchFamily="49" charset="0"/>
                <a:cs typeface="Consolas" pitchFamily="49" charset="0"/>
              </a:rPr>
              <a:t>(</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__device__ or __global__ function </a:t>
            </a:r>
          </a:p>
          <a:p>
            <a:r>
              <a:rPr lang="en-US" sz="1600" dirty="0">
                <a:solidFill>
                  <a:prstClr val="black"/>
                </a:solidFill>
                <a:latin typeface="Consolas" pitchFamily="49" charset="0"/>
                <a:cs typeface="Consolas" pitchFamily="49" charset="0"/>
              </a:rPr>
              <a:t>{</a:t>
            </a:r>
          </a:p>
          <a:p>
            <a:r>
              <a:rPr lang="en-US" sz="1600" dirty="0">
                <a:solidFill>
                  <a:srgbClr val="0000FF"/>
                </a:solidFill>
                <a:latin typeface="Consolas" pitchFamily="49" charset="0"/>
                <a:cs typeface="Consolas" pitchFamily="49" charset="0"/>
              </a:rPr>
              <a:t>   extern</a:t>
            </a:r>
            <a:r>
              <a:rPr lang="en-US" sz="1600" dirty="0">
                <a:solidFill>
                  <a:prstClr val="black"/>
                </a:solidFill>
                <a:latin typeface="Consolas" pitchFamily="49" charset="0"/>
                <a:cs typeface="Consolas" pitchFamily="49" charset="0"/>
              </a:rPr>
              <a:t> </a:t>
            </a:r>
            <a:r>
              <a:rPr lang="en-US" sz="1600" dirty="0">
                <a:solidFill>
                  <a:srgbClr val="FF00FF"/>
                </a:solidFill>
                <a:latin typeface="Consolas" pitchFamily="49" charset="0"/>
                <a:cs typeface="Consolas" pitchFamily="49" charset="0"/>
              </a:rPr>
              <a:t>__shared__</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float</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shMemArray</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Size of </a:t>
            </a:r>
            <a:r>
              <a:rPr lang="en-US" sz="1600" dirty="0" err="1">
                <a:solidFill>
                  <a:srgbClr val="008000"/>
                </a:solidFill>
                <a:latin typeface="Consolas" pitchFamily="49" charset="0"/>
                <a:cs typeface="Consolas" pitchFamily="49" charset="0"/>
              </a:rPr>
              <a:t>shMemArray</a:t>
            </a:r>
            <a:r>
              <a:rPr lang="en-US" sz="1600" dirty="0">
                <a:solidFill>
                  <a:srgbClr val="008000"/>
                </a:solidFill>
                <a:latin typeface="Consolas" pitchFamily="49" charset="0"/>
                <a:cs typeface="Consolas" pitchFamily="49" charset="0"/>
              </a:rPr>
              <a:t> determined through the execution configuration</a:t>
            </a:r>
          </a:p>
          <a:p>
            <a:r>
              <a:rPr lang="en-US" sz="1600" dirty="0">
                <a:solidFill>
                  <a:srgbClr val="008000"/>
                </a:solidFill>
                <a:latin typeface="Consolas" pitchFamily="49" charset="0"/>
                <a:cs typeface="Consolas" pitchFamily="49" charset="0"/>
              </a:rPr>
              <a:t>   // You can use </a:t>
            </a:r>
            <a:r>
              <a:rPr lang="en-US" sz="1600" dirty="0" err="1">
                <a:solidFill>
                  <a:srgbClr val="008000"/>
                </a:solidFill>
                <a:latin typeface="Consolas" pitchFamily="49" charset="0"/>
                <a:cs typeface="Consolas" pitchFamily="49" charset="0"/>
              </a:rPr>
              <a:t>shMemArray</a:t>
            </a:r>
            <a:r>
              <a:rPr lang="en-US" sz="1600" dirty="0">
                <a:solidFill>
                  <a:srgbClr val="008000"/>
                </a:solidFill>
                <a:latin typeface="Consolas" pitchFamily="49" charset="0"/>
                <a:cs typeface="Consolas" pitchFamily="49" charset="0"/>
              </a:rPr>
              <a:t> as you wish here…</a:t>
            </a:r>
          </a:p>
          <a:p>
            <a:r>
              <a:rPr lang="en-US" sz="1600" dirty="0">
                <a:solidFill>
                  <a:prstClr val="black"/>
                </a:solidFill>
                <a:latin typeface="Consolas" pitchFamily="49" charset="0"/>
                <a:cs typeface="Consolas" pitchFamily="49" charset="0"/>
              </a:rPr>
              <a:t>}</a:t>
            </a:r>
          </a:p>
          <a:p>
            <a:endParaRPr lang="en-US" sz="1600" dirty="0">
              <a:solidFill>
                <a:prstClr val="black"/>
              </a:solidFill>
              <a:latin typeface="Consolas" pitchFamily="49" charset="0"/>
              <a:cs typeface="Consolas" pitchFamily="49" charset="0"/>
            </a:endParaRPr>
          </a:p>
          <a:p>
            <a:r>
              <a:rPr lang="en-US" sz="1600" dirty="0">
                <a:solidFill>
                  <a:srgbClr val="008000"/>
                </a:solidFill>
                <a:latin typeface="Consolas" pitchFamily="49" charset="0"/>
                <a:cs typeface="Consolas" pitchFamily="49" charset="0"/>
              </a:rPr>
              <a:t>// invoke like this</a:t>
            </a:r>
          </a:p>
          <a:p>
            <a:r>
              <a:rPr lang="en-US" sz="1600" dirty="0" err="1">
                <a:solidFill>
                  <a:prstClr val="black"/>
                </a:solidFill>
                <a:latin typeface="Consolas" pitchFamily="49" charset="0"/>
                <a:cs typeface="Consolas" pitchFamily="49" charset="0"/>
              </a:rPr>
              <a:t>MyFunc</a:t>
            </a:r>
            <a:r>
              <a:rPr lang="en-US" sz="1600" dirty="0">
                <a:solidFill>
                  <a:prstClr val="black"/>
                </a:solidFill>
                <a:latin typeface="Consolas" pitchFamily="49" charset="0"/>
                <a:cs typeface="Consolas" pitchFamily="49" charset="0"/>
              </a:rPr>
              <a:t>&lt;&lt;&lt; Dg, </a:t>
            </a:r>
            <a:r>
              <a:rPr lang="en-US" sz="1600" dirty="0" err="1">
                <a:solidFill>
                  <a:prstClr val="black"/>
                </a:solidFill>
                <a:latin typeface="Consolas" pitchFamily="49" charset="0"/>
                <a:cs typeface="Consolas" pitchFamily="49" charset="0"/>
              </a:rPr>
              <a:t>Db</a:t>
            </a:r>
            <a:r>
              <a:rPr lang="en-US" sz="1600" dirty="0">
                <a:solidFill>
                  <a:prstClr val="black"/>
                </a:solidFill>
                <a:latin typeface="Consolas" pitchFamily="49" charset="0"/>
                <a:cs typeface="Consolas" pitchFamily="49" charset="0"/>
              </a:rPr>
              <a:t>, </a:t>
            </a:r>
            <a:r>
              <a:rPr lang="en-US" sz="1600" dirty="0">
                <a:solidFill>
                  <a:srgbClr val="0070C0"/>
                </a:solidFill>
                <a:latin typeface="Consolas" pitchFamily="49" charset="0"/>
                <a:cs typeface="Consolas" pitchFamily="49" charset="0"/>
              </a:rPr>
              <a:t>Ns</a:t>
            </a:r>
            <a:r>
              <a:rPr lang="en-US" sz="1600" dirty="0">
                <a:solidFill>
                  <a:prstClr val="black"/>
                </a:solidFill>
                <a:latin typeface="Consolas" pitchFamily="49" charset="0"/>
                <a:cs typeface="Consolas" pitchFamily="49" charset="0"/>
              </a:rPr>
              <a:t> &gt;&gt;&gt;(parameter);</a:t>
            </a:r>
          </a:p>
        </p:txBody>
      </p:sp>
      <p:sp>
        <p:nvSpPr>
          <p:cNvPr id="8" name="Content Placeholder 2"/>
          <p:cNvSpPr txBox="1">
            <a:spLocks/>
          </p:cNvSpPr>
          <p:nvPr/>
        </p:nvSpPr>
        <p:spPr bwMode="auto">
          <a:xfrm>
            <a:off x="236406" y="5849930"/>
            <a:ext cx="9251051"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000" dirty="0"/>
              <a:t>Third way: Dynamically, via CUDA Driver API</a:t>
            </a:r>
          </a:p>
          <a:p>
            <a:pPr lvl="1"/>
            <a:r>
              <a:rPr lang="en-US" sz="1800" dirty="0"/>
              <a:t>Advanced feature, uses API function </a:t>
            </a:r>
            <a:r>
              <a:rPr lang="en-US" sz="1800" dirty="0" err="1">
                <a:latin typeface="Consolas" pitchFamily="49" charset="0"/>
                <a:cs typeface="Consolas" pitchFamily="49" charset="0"/>
              </a:rPr>
              <a:t>cuFuncSetSharedSize</a:t>
            </a:r>
            <a:r>
              <a:rPr lang="en-US" sz="1800" dirty="0">
                <a:latin typeface="Consolas" pitchFamily="49" charset="0"/>
                <a:cs typeface="Consolas" pitchFamily="49" charset="0"/>
              </a:rPr>
              <a:t>()</a:t>
            </a:r>
            <a:r>
              <a:rPr lang="en-US" sz="1800" dirty="0"/>
              <a:t>, not discussed here</a:t>
            </a:r>
          </a:p>
        </p:txBody>
      </p:sp>
      <p:sp>
        <p:nvSpPr>
          <p:cNvPr id="5" name="Rectangle 4"/>
          <p:cNvSpPr/>
          <p:nvPr/>
        </p:nvSpPr>
        <p:spPr>
          <a:xfrm>
            <a:off x="4053207" y="5091514"/>
            <a:ext cx="304800" cy="2509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260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Memory Layout, Fermi and more recent architectures</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66</a:t>
            </a:fld>
            <a:endParaRPr lang="en-US" altLang="en-US" dirty="0"/>
          </a:p>
        </p:txBody>
      </p:sp>
      <p:sp>
        <p:nvSpPr>
          <p:cNvPr id="5" name="Rectangle 4"/>
          <p:cNvSpPr/>
          <p:nvPr/>
        </p:nvSpPr>
        <p:spPr>
          <a:xfrm>
            <a:off x="63501" y="6627168"/>
            <a:ext cx="684803" cy="230832"/>
          </a:xfrm>
          <a:prstGeom prst="rect">
            <a:avLst/>
          </a:prstGeom>
        </p:spPr>
        <p:txBody>
          <a:bodyPr wrap="none">
            <a:spAutoFit/>
          </a:bodyPr>
          <a:lstStyle/>
          <a:p>
            <a:r>
              <a:rPr lang="en-US" sz="900" dirty="0">
                <a:solidFill>
                  <a:srgbClr val="000000"/>
                </a:solidFill>
                <a:latin typeface="Arial"/>
              </a:rPr>
              <a:t>NVIDIA</a:t>
            </a:r>
            <a:r>
              <a:rPr lang="en-US" sz="900" dirty="0">
                <a:solidFill>
                  <a:srgbClr val="000000"/>
                </a:solidFill>
                <a:latin typeface="Arial"/>
                <a:cs typeface="Calibri"/>
              </a:rPr>
              <a:t>→</a:t>
            </a:r>
            <a:endParaRPr lang="en-US" sz="900" dirty="0">
              <a:solidFill>
                <a:srgbClr val="000000"/>
              </a:solidFill>
              <a:latin typeface="Arial"/>
            </a:endParaRPr>
          </a:p>
        </p:txBody>
      </p:sp>
      <p:grpSp>
        <p:nvGrpSpPr>
          <p:cNvPr id="6" name="Group 5"/>
          <p:cNvGrpSpPr/>
          <p:nvPr/>
        </p:nvGrpSpPr>
        <p:grpSpPr>
          <a:xfrm>
            <a:off x="2273301" y="2057401"/>
            <a:ext cx="7574145" cy="3770889"/>
            <a:chOff x="2273301" y="2057401"/>
            <a:chExt cx="7574145" cy="3770889"/>
          </a:xfrm>
        </p:grpSpPr>
        <p:pic>
          <p:nvPicPr>
            <p:cNvPr id="1026" name="Picture 2" descr="C:\Users\negrut\Academic\Classes\ME964\SupportMaterial\NVIDAmaterial\steveRennichMemJuly2011\Capture4.PNG"/>
            <p:cNvPicPr>
              <a:picLocks noChangeAspect="1" noChangeArrowheads="1"/>
            </p:cNvPicPr>
            <p:nvPr/>
          </p:nvPicPr>
          <p:blipFill rotWithShape="1">
            <a:blip r:embed="rId3">
              <a:extLst>
                <a:ext uri="{28A0092B-C50C-407E-A947-70E740481C1C}">
                  <a14:useLocalDpi xmlns:a14="http://schemas.microsoft.com/office/drawing/2010/main" val="0"/>
                </a:ext>
              </a:extLst>
            </a:blip>
            <a:srcRect l="9734" t="25412" r="7434" b="10488"/>
            <a:stretch/>
          </p:blipFill>
          <p:spPr bwMode="auto">
            <a:xfrm>
              <a:off x="2273301" y="2057401"/>
              <a:ext cx="7574145" cy="37708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53546" y="2209284"/>
              <a:ext cx="574196" cy="369332"/>
            </a:xfrm>
            <a:prstGeom prst="rect">
              <a:avLst/>
            </a:prstGeom>
            <a:solidFill>
              <a:srgbClr val="EAD0A0"/>
            </a:solidFill>
          </p:spPr>
          <p:txBody>
            <a:bodyPr wrap="none">
              <a:spAutoFit/>
            </a:bodyPr>
            <a:lstStyle/>
            <a:p>
              <a:r>
                <a:rPr lang="en-US" b="1" dirty="0">
                  <a:solidFill>
                    <a:srgbClr val="000000"/>
                  </a:solidFill>
                </a:rPr>
                <a:t>SM</a:t>
              </a:r>
              <a:r>
                <a:rPr lang="en-US" b="1" baseline="-25000" dirty="0">
                  <a:solidFill>
                    <a:srgbClr val="000000"/>
                  </a:solidFill>
                </a:rPr>
                <a:t>0</a:t>
              </a:r>
              <a:endParaRPr lang="en-US" b="1" baseline="-25000" dirty="0"/>
            </a:p>
          </p:txBody>
        </p:sp>
        <p:sp>
          <p:nvSpPr>
            <p:cNvPr id="7" name="Rectangle 6"/>
            <p:cNvSpPr/>
            <p:nvPr/>
          </p:nvSpPr>
          <p:spPr>
            <a:xfrm>
              <a:off x="5295096" y="2209284"/>
              <a:ext cx="574196" cy="369332"/>
            </a:xfrm>
            <a:prstGeom prst="rect">
              <a:avLst/>
            </a:prstGeom>
            <a:solidFill>
              <a:srgbClr val="EAD0A0"/>
            </a:solidFill>
          </p:spPr>
          <p:txBody>
            <a:bodyPr wrap="none">
              <a:spAutoFit/>
            </a:bodyPr>
            <a:lstStyle/>
            <a:p>
              <a:r>
                <a:rPr lang="en-US" b="1" dirty="0">
                  <a:solidFill>
                    <a:srgbClr val="000000"/>
                  </a:solidFill>
                </a:rPr>
                <a:t>SM</a:t>
              </a:r>
              <a:r>
                <a:rPr lang="en-US" b="1" baseline="-25000" dirty="0">
                  <a:solidFill>
                    <a:srgbClr val="000000"/>
                  </a:solidFill>
                </a:rPr>
                <a:t>1</a:t>
              </a:r>
              <a:endParaRPr lang="en-US" b="1" baseline="-25000" dirty="0"/>
            </a:p>
          </p:txBody>
        </p:sp>
        <p:sp>
          <p:nvSpPr>
            <p:cNvPr id="8" name="Rectangle 7"/>
            <p:cNvSpPr/>
            <p:nvPr/>
          </p:nvSpPr>
          <p:spPr>
            <a:xfrm>
              <a:off x="8451046" y="2209284"/>
              <a:ext cx="721672" cy="369332"/>
            </a:xfrm>
            <a:prstGeom prst="rect">
              <a:avLst/>
            </a:prstGeom>
            <a:solidFill>
              <a:srgbClr val="EAD0A0"/>
            </a:solidFill>
          </p:spPr>
          <p:txBody>
            <a:bodyPr wrap="none">
              <a:spAutoFit/>
            </a:bodyPr>
            <a:lstStyle/>
            <a:p>
              <a:r>
                <a:rPr lang="en-US" b="1" dirty="0">
                  <a:solidFill>
                    <a:srgbClr val="000000"/>
                  </a:solidFill>
                </a:rPr>
                <a:t>SM</a:t>
              </a:r>
              <a:r>
                <a:rPr lang="en-US" b="1" baseline="-25000" dirty="0">
                  <a:solidFill>
                    <a:srgbClr val="000000"/>
                  </a:solidFill>
                </a:rPr>
                <a:t>N-1</a:t>
              </a:r>
              <a:endParaRPr lang="en-US" b="1" baseline="-25000" dirty="0"/>
            </a:p>
          </p:txBody>
        </p:sp>
      </p:grpSp>
    </p:spTree>
    <p:extLst>
      <p:ext uri="{BB962C8B-B14F-4D97-AF65-F5344CB8AC3E}">
        <p14:creationId xmlns:p14="http://schemas.microsoft.com/office/powerpoint/2010/main" val="3826681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GPU Cache Line</a:t>
            </a:r>
          </a:p>
        </p:txBody>
      </p:sp>
      <p:sp>
        <p:nvSpPr>
          <p:cNvPr id="3" name="Content Placeholder 2"/>
          <p:cNvSpPr>
            <a:spLocks noGrp="1"/>
          </p:cNvSpPr>
          <p:nvPr>
            <p:ph idx="1"/>
          </p:nvPr>
        </p:nvSpPr>
        <p:spPr/>
        <p:txBody>
          <a:bodyPr/>
          <a:lstStyle/>
          <a:p>
            <a:endParaRPr lang="en-US" sz="2000" dirty="0"/>
          </a:p>
          <a:p>
            <a:r>
              <a:rPr lang="en-US" sz="2000" dirty="0"/>
              <a:t>All global memory accesses are cached</a:t>
            </a:r>
          </a:p>
          <a:p>
            <a:pPr lvl="1"/>
            <a:endParaRPr lang="en-US" sz="1600" dirty="0"/>
          </a:p>
          <a:p>
            <a:pPr lvl="1"/>
            <a:endParaRPr lang="en-US" sz="1600" dirty="0"/>
          </a:p>
          <a:p>
            <a:r>
              <a:rPr lang="en-US" sz="2000" dirty="0"/>
              <a:t>A cache line is </a:t>
            </a:r>
            <a:r>
              <a:rPr lang="en-US" sz="2000" b="1" dirty="0">
                <a:solidFill>
                  <a:srgbClr val="C00000"/>
                </a:solidFill>
              </a:rPr>
              <a:t>128 bytes</a:t>
            </a:r>
          </a:p>
          <a:p>
            <a:pPr marL="574675" lvl="1"/>
            <a:r>
              <a:rPr lang="en-US" sz="1800" dirty="0"/>
              <a:t>It maps to a 128-byte aligned segment in device memory</a:t>
            </a:r>
          </a:p>
          <a:p>
            <a:pPr marL="574675" lvl="1"/>
            <a:r>
              <a:rPr lang="en-US" sz="1800" dirty="0"/>
              <a:t>Note: it so happens that 128 bytes = 32 (warp size) * 4 bytes</a:t>
            </a:r>
          </a:p>
          <a:p>
            <a:pPr marL="574675" lvl="1"/>
            <a:r>
              <a:rPr lang="en-US" sz="1800" dirty="0"/>
              <a:t>In other words, 32 floats or 32 </a:t>
            </a:r>
            <a:r>
              <a:rPr lang="en-US" sz="1800" dirty="0" err="1">
                <a:latin typeface="Consolas" panose="020B0609020204030204" pitchFamily="49" charset="0"/>
              </a:rPr>
              <a:t>int</a:t>
            </a:r>
            <a:r>
              <a:rPr lang="en-US" sz="1800" dirty="0" err="1"/>
              <a:t>s</a:t>
            </a:r>
            <a:r>
              <a:rPr lang="en-US" sz="1800" dirty="0"/>
              <a:t> fit in one cache line (and can be brought in L2 or L1 in one trip)</a:t>
            </a:r>
            <a:endParaRPr lang="en-US" sz="2400" dirty="0">
              <a:solidFill>
                <a:srgbClr val="C00000"/>
              </a:solidFill>
            </a:endParaRPr>
          </a:p>
          <a:p>
            <a:endParaRPr lang="en-US" sz="2000" dirty="0"/>
          </a:p>
          <a:p>
            <a:endParaRPr lang="en-US" sz="2000" dirty="0"/>
          </a:p>
          <a:p>
            <a:r>
              <a:rPr lang="en-US" sz="2000" dirty="0"/>
              <a:t>If the size of the type accessed by each thread is more than 4 bytes, a memory request by a warp is first split into separate 128-byte memory requests that are issued independently</a:t>
            </a:r>
          </a:p>
          <a:p>
            <a:endParaRPr lang="en-US" sz="2000" dirty="0"/>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67</a:t>
            </a:fld>
            <a:endParaRPr lang="en-US" altLang="en-US" dirty="0"/>
          </a:p>
        </p:txBody>
      </p:sp>
    </p:spTree>
    <p:extLst>
      <p:ext uri="{BB962C8B-B14F-4D97-AF65-F5344CB8AC3E}">
        <p14:creationId xmlns:p14="http://schemas.microsoft.com/office/powerpoint/2010/main" val="256093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200" dirty="0"/>
              <a:t>L1 &amp; L2 Cache Issues</a:t>
            </a:r>
            <a:br>
              <a:rPr lang="en-US" sz="3200" dirty="0"/>
            </a:br>
            <a:r>
              <a:rPr lang="en-US" sz="2000" dirty="0"/>
              <a:t>[two slide detour – 1/2]</a:t>
            </a:r>
            <a:endParaRPr lang="en-US" sz="3200" dirty="0"/>
          </a:p>
        </p:txBody>
      </p:sp>
      <p:sp>
        <p:nvSpPr>
          <p:cNvPr id="3" name="Content Placeholder 2"/>
          <p:cNvSpPr>
            <a:spLocks noGrp="1"/>
          </p:cNvSpPr>
          <p:nvPr>
            <p:ph idx="1"/>
          </p:nvPr>
        </p:nvSpPr>
        <p:spPr/>
        <p:txBody>
          <a:bodyPr/>
          <a:lstStyle/>
          <a:p>
            <a:endParaRPr lang="en-US" sz="2000" dirty="0"/>
          </a:p>
          <a:p>
            <a:endParaRPr lang="en-US" sz="2000" dirty="0"/>
          </a:p>
          <a:p>
            <a:r>
              <a:rPr lang="en-US" sz="2000" dirty="0"/>
              <a:t>L1 and L2 cache used to cache accesses to </a:t>
            </a:r>
          </a:p>
          <a:p>
            <a:pPr lvl="1"/>
            <a:r>
              <a:rPr lang="en-US" sz="1800" dirty="0"/>
              <a:t>Local memory</a:t>
            </a:r>
          </a:p>
          <a:p>
            <a:pPr lvl="1"/>
            <a:r>
              <a:rPr lang="en-US" sz="1800" dirty="0"/>
              <a:t>Global memory</a:t>
            </a:r>
          </a:p>
          <a:p>
            <a:pPr lvl="1"/>
            <a:endParaRPr lang="en-US" sz="1600" dirty="0"/>
          </a:p>
          <a:p>
            <a:r>
              <a:rPr lang="en-US" sz="2000" dirty="0"/>
              <a:t>L2 cache (Volta): 6144 KB – one big pool available to *all* SMs on the device</a:t>
            </a:r>
          </a:p>
          <a:p>
            <a:endParaRPr lang="en-US" sz="2000" dirty="0"/>
          </a:p>
          <a:p>
            <a:r>
              <a:rPr lang="en-US" sz="2000" dirty="0"/>
              <a:t>Whether reads are cached in </a:t>
            </a:r>
            <a:r>
              <a:rPr lang="en-US" sz="2000" dirty="0">
                <a:solidFill>
                  <a:srgbClr val="0070C0"/>
                </a:solidFill>
              </a:rPr>
              <a:t>[L1 &amp; L2]</a:t>
            </a:r>
            <a:r>
              <a:rPr lang="en-US" sz="2000" dirty="0"/>
              <a:t> or in </a:t>
            </a:r>
            <a:r>
              <a:rPr lang="en-US" sz="2000" dirty="0">
                <a:solidFill>
                  <a:srgbClr val="0070C0"/>
                </a:solidFill>
              </a:rPr>
              <a:t>[L2 only]</a:t>
            </a:r>
            <a:r>
              <a:rPr lang="en-US" sz="2000" dirty="0"/>
              <a:t> can be partially configured on a per-access basis using modifiers to the load or store instruction</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68</a:t>
            </a:fld>
            <a:endParaRPr lang="en-US" altLang="en-US" dirty="0"/>
          </a:p>
        </p:txBody>
      </p:sp>
    </p:spTree>
    <p:extLst>
      <p:ext uri="{BB962C8B-B14F-4D97-AF65-F5344CB8AC3E}">
        <p14:creationId xmlns:p14="http://schemas.microsoft.com/office/powerpoint/2010/main" val="3129139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L1 Cache vs. Shared Memory</a:t>
            </a:r>
            <a:br>
              <a:rPr lang="en-US" sz="3200" dirty="0"/>
            </a:br>
            <a:r>
              <a:rPr lang="en-US" sz="2000" dirty="0"/>
              <a:t>[two slide detour – 2/2]</a:t>
            </a:r>
            <a:endParaRPr lang="en-US" sz="3200" dirty="0"/>
          </a:p>
        </p:txBody>
      </p:sp>
      <p:sp>
        <p:nvSpPr>
          <p:cNvPr id="3" name="Content Placeholder 2"/>
          <p:cNvSpPr>
            <a:spLocks noGrp="1"/>
          </p:cNvSpPr>
          <p:nvPr>
            <p:ph idx="1"/>
          </p:nvPr>
        </p:nvSpPr>
        <p:spPr/>
        <p:txBody>
          <a:bodyPr/>
          <a:lstStyle/>
          <a:p>
            <a:r>
              <a:rPr lang="en-US" sz="2000" dirty="0"/>
              <a:t>Starting w/ Fermi architecture, you can split some fast memory between shared memory and cache</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69</a:t>
            </a:fld>
            <a:endParaRPr lang="en-US"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67" y="2518303"/>
            <a:ext cx="22860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800600" y="2471738"/>
            <a:ext cx="7073900" cy="4081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1800" kern="0" dirty="0"/>
              <a:t>Example, Fermi: you can go 48/16 or 16/48 KB for Shared Mem/Cache</a:t>
            </a:r>
          </a:p>
          <a:p>
            <a:pPr lvl="1"/>
            <a:endParaRPr lang="en-US" sz="1400" kern="0" dirty="0"/>
          </a:p>
          <a:p>
            <a:pPr lvl="1"/>
            <a:endParaRPr lang="en-US" sz="1400" kern="0" dirty="0"/>
          </a:p>
          <a:p>
            <a:r>
              <a:rPr lang="en-US" sz="1800" u="sng" kern="0" dirty="0"/>
              <a:t>OPTION 1</a:t>
            </a:r>
            <a:r>
              <a:rPr lang="en-US" sz="1800" kern="0" dirty="0"/>
              <a:t>: </a:t>
            </a:r>
            <a:r>
              <a:rPr lang="en-US" sz="1800" kern="0" dirty="0" smtClean="0"/>
              <a:t>you </a:t>
            </a:r>
            <a:r>
              <a:rPr lang="en-US" sz="1800" kern="0" dirty="0" smtClean="0"/>
              <a:t>choose to go w/ “</a:t>
            </a:r>
            <a:r>
              <a:rPr lang="en-US" sz="1800" kern="0" dirty="0" smtClean="0"/>
              <a:t>Lots </a:t>
            </a:r>
            <a:r>
              <a:rPr lang="en-US" sz="1800" kern="0" dirty="0"/>
              <a:t>of Cache &amp; Little Shared </a:t>
            </a:r>
            <a:r>
              <a:rPr lang="en-US" sz="1800" kern="0" dirty="0" smtClean="0"/>
              <a:t>Mem”</a:t>
            </a:r>
            <a:endParaRPr lang="en-US" sz="1800" kern="0" dirty="0"/>
          </a:p>
          <a:p>
            <a:pPr lvl="1"/>
            <a:r>
              <a:rPr lang="en-US" sz="1600" kern="0" dirty="0"/>
              <a:t>Cache handled for you by the scheduler</a:t>
            </a:r>
          </a:p>
          <a:p>
            <a:pPr lvl="1"/>
            <a:r>
              <a:rPr lang="en-US" sz="1600" kern="0" dirty="0"/>
              <a:t>No control over it</a:t>
            </a:r>
          </a:p>
          <a:p>
            <a:pPr lvl="1"/>
            <a:r>
              <a:rPr lang="en-US" sz="1600" kern="0" dirty="0"/>
              <a:t>Can’t have too many blocks of threads running if blocks use Shared Mem</a:t>
            </a:r>
          </a:p>
          <a:p>
            <a:pPr lvl="1"/>
            <a:endParaRPr lang="en-US" sz="1600" kern="0" dirty="0"/>
          </a:p>
          <a:p>
            <a:r>
              <a:rPr lang="en-US" sz="1800" u="sng" kern="0" dirty="0"/>
              <a:t>OPTION 2</a:t>
            </a:r>
            <a:r>
              <a:rPr lang="en-US" sz="1800" kern="0" dirty="0"/>
              <a:t>: </a:t>
            </a:r>
            <a:r>
              <a:rPr lang="en-US" sz="1800" kern="0" dirty="0"/>
              <a:t>you choose to go w/ </a:t>
            </a:r>
            <a:r>
              <a:rPr lang="en-US" sz="1800" kern="0" dirty="0" smtClean="0"/>
              <a:t>“Lots </a:t>
            </a:r>
            <a:r>
              <a:rPr lang="en-US" sz="1800" kern="0" dirty="0"/>
              <a:t>of Shared Mem &amp; Little </a:t>
            </a:r>
            <a:r>
              <a:rPr lang="en-US" sz="1800" kern="0" dirty="0" smtClean="0"/>
              <a:t>Cache”</a:t>
            </a:r>
            <a:endParaRPr lang="en-US" sz="1800" kern="0" dirty="0"/>
          </a:p>
          <a:p>
            <a:pPr lvl="1"/>
            <a:r>
              <a:rPr lang="en-US" sz="1600" kern="0" dirty="0"/>
              <a:t>Good in tiling, you have full control</a:t>
            </a:r>
          </a:p>
          <a:p>
            <a:pPr lvl="1"/>
            <a:r>
              <a:rPr lang="en-US" sz="1600" kern="0" dirty="0"/>
              <a:t>Shared Mem pretty cumbersome to manage</a:t>
            </a:r>
          </a:p>
        </p:txBody>
      </p:sp>
    </p:spTree>
    <p:extLst>
      <p:ext uri="{BB962C8B-B14F-4D97-AF65-F5344CB8AC3E}">
        <p14:creationId xmlns:p14="http://schemas.microsoft.com/office/powerpoint/2010/main" val="33303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p:txBody>
          <a:bodyPr/>
          <a:lstStyle/>
          <a:p>
            <a:endParaRPr lang="en-US" dirty="0"/>
          </a:p>
          <a:p>
            <a:r>
              <a:rPr lang="en-US" dirty="0"/>
              <a:t>There are two schedulers at work in GPU computing</a:t>
            </a:r>
          </a:p>
          <a:p>
            <a:pPr lvl="1"/>
            <a:endParaRPr lang="en-US" dirty="0"/>
          </a:p>
          <a:p>
            <a:pPr lvl="1"/>
            <a:endParaRPr lang="en-US" dirty="0"/>
          </a:p>
          <a:p>
            <a:pPr lvl="1"/>
            <a:endParaRPr lang="en-US" dirty="0"/>
          </a:p>
          <a:p>
            <a:pPr lvl="1"/>
            <a:r>
              <a:rPr lang="en-US" dirty="0"/>
              <a:t>A </a:t>
            </a:r>
            <a:r>
              <a:rPr lang="en-US" dirty="0">
                <a:solidFill>
                  <a:srgbClr val="00B050"/>
                </a:solidFill>
              </a:rPr>
              <a:t>device-level</a:t>
            </a:r>
            <a:r>
              <a:rPr lang="en-US" dirty="0"/>
              <a:t> scheduler: assigns blocks to SM that indicate at a given time “excess capacity” </a:t>
            </a:r>
          </a:p>
          <a:p>
            <a:pPr lvl="2"/>
            <a:r>
              <a:rPr lang="en-US" dirty="0"/>
              <a:t>This scheduler called by </a:t>
            </a:r>
            <a:r>
              <a:rPr lang="en-US"/>
              <a:t>NVIDIA the “GigaThread</a:t>
            </a:r>
            <a:r>
              <a:rPr lang="en-US" dirty="0"/>
              <a:t> engine”</a:t>
            </a:r>
          </a:p>
          <a:p>
            <a:pPr lvl="1"/>
            <a:endParaRPr lang="en-US" dirty="0"/>
          </a:p>
          <a:p>
            <a:pPr lvl="1"/>
            <a:endParaRPr lang="en-US" dirty="0"/>
          </a:p>
          <a:p>
            <a:pPr lvl="1"/>
            <a:endParaRPr lang="en-US" dirty="0"/>
          </a:p>
          <a:p>
            <a:pPr lvl="1"/>
            <a:r>
              <a:rPr lang="en-US" dirty="0"/>
              <a:t>An </a:t>
            </a:r>
            <a:r>
              <a:rPr lang="en-US" dirty="0">
                <a:solidFill>
                  <a:srgbClr val="0070C0"/>
                </a:solidFill>
              </a:rPr>
              <a:t>SM-level</a:t>
            </a:r>
            <a:r>
              <a:rPr lang="en-US" dirty="0"/>
              <a:t> scheduler: schedules the execution of the threads in a block onto the SM functional units </a:t>
            </a:r>
          </a:p>
          <a:p>
            <a:pPr lvl="2"/>
            <a:r>
              <a:rPr lang="en-US" dirty="0"/>
              <a:t>This is the more interesting scheduler</a:t>
            </a:r>
            <a:endParaRPr lang="en-US" sz="1500"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7</a:t>
            </a:fld>
            <a:endParaRPr lang="en-US" altLang="en-US">
              <a:solidFill>
                <a:srgbClr val="000000"/>
              </a:solidFill>
            </a:endParaRPr>
          </a:p>
        </p:txBody>
      </p:sp>
    </p:spTree>
    <p:extLst>
      <p:ext uri="{BB962C8B-B14F-4D97-AF65-F5344CB8AC3E}">
        <p14:creationId xmlns:p14="http://schemas.microsoft.com/office/powerpoint/2010/main" val="40698334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architecture of the GPU’s Shared Memory </a:t>
            </a:r>
            <a:r>
              <a:rPr lang="en-US" sz="1800" dirty="0"/>
              <a:t>[1/2]</a:t>
            </a:r>
            <a:endParaRPr lang="en-US" sz="1200" dirty="0"/>
          </a:p>
        </p:txBody>
      </p:sp>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endParaRPr lang="en-US" sz="2200" dirty="0" smtClean="0"/>
          </a:p>
          <a:p>
            <a:pPr marL="457200" indent="-457200"/>
            <a:r>
              <a:rPr lang="en-US" sz="2200" dirty="0" smtClean="0"/>
              <a:t>GPU </a:t>
            </a:r>
            <a:r>
              <a:rPr lang="en-US" sz="2200" dirty="0"/>
              <a:t>computing: many threads access the </a:t>
            </a:r>
            <a:r>
              <a:rPr lang="en-US" sz="2200" dirty="0" err="1"/>
              <a:t>ShMem</a:t>
            </a:r>
            <a:r>
              <a:rPr lang="en-US" sz="2200" dirty="0"/>
              <a:t> at the same time</a:t>
            </a:r>
          </a:p>
          <a:p>
            <a:pPr marL="974725" lvl="1" indent="-403225"/>
            <a:r>
              <a:rPr lang="en-US" dirty="0"/>
              <a:t>To service more than one thread, </a:t>
            </a:r>
            <a:r>
              <a:rPr lang="en-US" dirty="0" err="1"/>
              <a:t>ShMem</a:t>
            </a:r>
            <a:r>
              <a:rPr lang="en-US" dirty="0"/>
              <a:t> is divided into independent </a:t>
            </a:r>
            <a:r>
              <a:rPr lang="en-US" dirty="0">
                <a:solidFill>
                  <a:schemeClr val="accent2"/>
                </a:solidFill>
              </a:rPr>
              <a:t>banks</a:t>
            </a:r>
            <a:endParaRPr lang="en-US" dirty="0"/>
          </a:p>
          <a:p>
            <a:pPr marL="974725" lvl="1" indent="-403225"/>
            <a:r>
              <a:rPr lang="en-US" dirty="0"/>
              <a:t>This layout essential to achieve high bandwidth</a:t>
            </a:r>
          </a:p>
          <a:p>
            <a:pPr marL="974725" lvl="1" indent="-403225"/>
            <a:endParaRPr lang="en-US" dirty="0" smtClean="0"/>
          </a:p>
          <a:p>
            <a:pPr marL="974725" lvl="1" indent="-403225"/>
            <a:endParaRPr lang="en-US" dirty="0"/>
          </a:p>
          <a:p>
            <a:pPr marL="457200" indent="-457200">
              <a:lnSpc>
                <a:spcPct val="80000"/>
              </a:lnSpc>
            </a:pPr>
            <a:r>
              <a:rPr lang="en-US" sz="2000" u="sng" dirty="0"/>
              <a:t>Each</a:t>
            </a:r>
            <a:r>
              <a:rPr lang="en-US" sz="2000" dirty="0"/>
              <a:t> SM has </a:t>
            </a:r>
            <a:r>
              <a:rPr lang="en-US" sz="2000" dirty="0" err="1"/>
              <a:t>ShMem</a:t>
            </a:r>
            <a:r>
              <a:rPr lang="en-US" sz="2000" dirty="0"/>
              <a:t> organized in 32 Memory </a:t>
            </a:r>
            <a:r>
              <a:rPr lang="en-US" sz="2000" dirty="0" smtClean="0"/>
              <a:t>banks</a:t>
            </a:r>
          </a:p>
          <a:p>
            <a:pPr marL="974725" lvl="1" indent="-403225"/>
            <a:endParaRPr lang="en-US" dirty="0"/>
          </a:p>
          <a:p>
            <a:pPr marL="974725" lvl="1" indent="-403225"/>
            <a:endParaRPr lang="en-US" dirty="0"/>
          </a:p>
          <a:p>
            <a:pPr marL="457200" indent="-457200">
              <a:lnSpc>
                <a:spcPct val="80000"/>
              </a:lnSpc>
            </a:pPr>
            <a:r>
              <a:rPr lang="en-US" sz="2000" dirty="0" smtClean="0"/>
              <a:t>Successive </a:t>
            </a:r>
            <a:r>
              <a:rPr lang="en-US" sz="2000" dirty="0"/>
              <a:t>32-bit words </a:t>
            </a:r>
            <a:r>
              <a:rPr lang="en-US" sz="2000" dirty="0" smtClean="0"/>
              <a:t>map to </a:t>
            </a:r>
            <a:r>
              <a:rPr lang="en-US" sz="2000" dirty="0"/>
              <a:t>successive </a:t>
            </a:r>
            <a:r>
              <a:rPr lang="en-US" sz="2000" dirty="0" smtClean="0"/>
              <a:t>banks </a:t>
            </a:r>
          </a:p>
          <a:p>
            <a:pPr marL="914400" lvl="1" indent="-457200">
              <a:lnSpc>
                <a:spcPct val="80000"/>
              </a:lnSpc>
            </a:pPr>
            <a:endParaRPr lang="en-US" sz="1600" dirty="0"/>
          </a:p>
          <a:p>
            <a:pPr marL="914400" lvl="1" indent="-457200">
              <a:lnSpc>
                <a:spcPct val="80000"/>
              </a:lnSpc>
            </a:pPr>
            <a:endParaRPr lang="en-US" sz="1600" dirty="0" smtClean="0"/>
          </a:p>
          <a:p>
            <a:pPr marL="457200" indent="-457200">
              <a:lnSpc>
                <a:spcPct val="80000"/>
              </a:lnSpc>
            </a:pPr>
            <a:r>
              <a:rPr lang="en-US" sz="2000" dirty="0" smtClean="0"/>
              <a:t>Each </a:t>
            </a:r>
            <a:r>
              <a:rPr lang="en-US" sz="2000" dirty="0"/>
              <a:t>bank has a bandwidth of 32 bits per clock </a:t>
            </a:r>
            <a:r>
              <a:rPr lang="en-US" sz="2000" dirty="0" smtClean="0"/>
              <a:t>cycle</a:t>
            </a:r>
            <a:endParaRPr lang="en-US" sz="2000" dirty="0" smtClean="0"/>
          </a:p>
        </p:txBody>
      </p:sp>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08445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r>
              <a:rPr lang="en-US" sz="3500" dirty="0"/>
              <a:t>On the architecture of the GPU’s Shared Memory </a:t>
            </a:r>
            <a:r>
              <a:rPr lang="en-US" sz="1800" dirty="0"/>
              <a:t>[1/2]</a:t>
            </a:r>
            <a:endParaRPr lang="en-US" sz="1200" dirty="0"/>
          </a:p>
        </p:txBody>
      </p:sp>
      <mc:AlternateContent xmlns:mc="http://schemas.openxmlformats.org/markup-compatibility/2006">
        <mc:Choice xmlns:a14="http://schemas.microsoft.com/office/drawing/2010/main" Requires="a14">
          <p:sp>
            <p:nvSpPr>
              <p:cNvPr id="224259" name="Rectangle 3"/>
              <p:cNvSpPr>
                <a:spLocks noGrp="1" noChangeArrowheads="1"/>
              </p:cNvSpPr>
              <p:nvPr>
                <p:ph type="body" idx="4294967295"/>
              </p:nvPr>
            </p:nvSpPr>
            <p:spPr>
              <a:xfrm>
                <a:off x="206669" y="1471311"/>
                <a:ext cx="9106829" cy="4876800"/>
              </a:xfrm>
            </p:spPr>
            <p:txBody>
              <a:bodyPr>
                <a:normAutofit/>
              </a:bodyPr>
              <a:lstStyle/>
              <a:p>
                <a:pPr marL="457200" indent="-457200">
                  <a:lnSpc>
                    <a:spcPct val="80000"/>
                  </a:lnSpc>
                </a:pPr>
                <a:endParaRPr lang="en-US" sz="2000" dirty="0" smtClean="0"/>
              </a:p>
              <a:p>
                <a:pPr marL="457200" indent="-457200">
                  <a:lnSpc>
                    <a:spcPct val="80000"/>
                  </a:lnSpc>
                </a:pPr>
                <a:r>
                  <a:rPr lang="en-US" sz="2000" dirty="0" err="1" smtClean="0"/>
                  <a:t>ShMem</a:t>
                </a:r>
                <a:r>
                  <a:rPr lang="en-US" sz="2000" dirty="0" smtClean="0"/>
                  <a:t> </a:t>
                </a:r>
                <a:r>
                  <a:rPr lang="en-US" sz="2000" dirty="0"/>
                  <a:t>and L1 cache draw on the same physical memory inside an SM</a:t>
                </a:r>
              </a:p>
              <a:p>
                <a:pPr marL="914400" lvl="1" indent="-457200">
                  <a:lnSpc>
                    <a:spcPct val="80000"/>
                  </a:lnSpc>
                </a:pPr>
                <a:r>
                  <a:rPr lang="en-US" sz="1600" dirty="0"/>
                  <a:t>The cache: managed by the CUDA runtime</a:t>
                </a:r>
              </a:p>
              <a:p>
                <a:pPr marL="914400" lvl="1" indent="-457200">
                  <a:lnSpc>
                    <a:spcPct val="80000"/>
                  </a:lnSpc>
                </a:pPr>
                <a:r>
                  <a:rPr lang="en-US" sz="1600" dirty="0" err="1"/>
                  <a:t>ShMem</a:t>
                </a:r>
                <a:r>
                  <a:rPr lang="en-US" sz="1600" dirty="0"/>
                  <a:t>: managed by you (scratchpad memory) </a:t>
                </a:r>
              </a:p>
              <a:p>
                <a:pPr marL="457200" indent="-457200">
                  <a:lnSpc>
                    <a:spcPct val="80000"/>
                  </a:lnSpc>
                </a:pPr>
                <a:endParaRPr lang="en-US" sz="2000" dirty="0" smtClean="0"/>
              </a:p>
              <a:p>
                <a:pPr marL="457200" indent="-457200">
                  <a:lnSpc>
                    <a:spcPct val="80000"/>
                  </a:lnSpc>
                </a:pPr>
                <a:endParaRPr lang="en-US" sz="2000" dirty="0"/>
              </a:p>
              <a:p>
                <a:pPr marL="457200" indent="-457200">
                  <a:lnSpc>
                    <a:spcPct val="80000"/>
                  </a:lnSpc>
                </a:pPr>
                <a:r>
                  <a:rPr lang="en-US" sz="2000" dirty="0" smtClean="0"/>
                  <a:t>Example </a:t>
                </a:r>
                <a14:m>
                  <m:oMath xmlns:m="http://schemas.openxmlformats.org/officeDocument/2006/math">
                    <m:r>
                      <a:rPr lang="en-US" sz="2000" b="0" i="1" smtClean="0">
                        <a:latin typeface="Cambria Math" panose="02040503050406030204" pitchFamily="18" charset="0"/>
                      </a:rPr>
                      <m:t>→</m:t>
                    </m:r>
                  </m:oMath>
                </a14:m>
                <a:r>
                  <a:rPr lang="en-US" sz="2000" dirty="0"/>
                  <a:t> Volta:</a:t>
                </a:r>
              </a:p>
              <a:p>
                <a:pPr lvl="1"/>
                <a:r>
                  <a:rPr lang="en-US" sz="1800" dirty="0"/>
                  <a:t>L1 cache + Shared Mem = </a:t>
                </a:r>
                <a:r>
                  <a:rPr lang="en-US" sz="1800" dirty="0">
                    <a:solidFill>
                      <a:srgbClr val="0070C0"/>
                    </a:solidFill>
                  </a:rPr>
                  <a:t>128 KB per SM</a:t>
                </a:r>
              </a:p>
              <a:p>
                <a:pPr lvl="1"/>
                <a:r>
                  <a:rPr lang="en-US" sz="1800" dirty="0"/>
                  <a:t>One can carve out of 128KB shared memory as follows:</a:t>
                </a:r>
              </a:p>
              <a:p>
                <a:pPr lvl="2"/>
                <a:r>
                  <a:rPr lang="en-US" sz="1600" dirty="0"/>
                  <a:t>0 KB, 8 KB, 16 KB, 32 KB, 64 KB, or 96 KB</a:t>
                </a:r>
              </a:p>
              <a:p>
                <a:pPr lvl="1"/>
                <a:r>
                  <a:rPr lang="en-US" sz="1800" dirty="0"/>
                  <a:t>What is not taken by the </a:t>
                </a:r>
                <a:r>
                  <a:rPr lang="en-US" sz="1800" dirty="0" err="1"/>
                  <a:t>ShMem</a:t>
                </a:r>
                <a:r>
                  <a:rPr lang="en-US" sz="1800" dirty="0"/>
                  <a:t> becomes L1 cache:</a:t>
                </a:r>
              </a:p>
              <a:p>
                <a:pPr lvl="2"/>
                <a:r>
                  <a:rPr lang="en-US" sz="1600" dirty="0"/>
                  <a:t>128 KB, 120 KB, 112 KB, 96 KB, 64 KB, 32 KB</a:t>
                </a:r>
                <a:endParaRPr lang="en-US" sz="2000" dirty="0"/>
              </a:p>
            </p:txBody>
          </p:sp>
        </mc:Choice>
        <mc:Fallback>
          <p:sp>
            <p:nvSpPr>
              <p:cNvPr id="224259" name="Rectangle 3"/>
              <p:cNvSpPr>
                <a:spLocks noGrp="1" noRot="1" noChangeAspect="1" noMove="1" noResize="1" noEditPoints="1" noAdjustHandles="1" noChangeArrowheads="1" noChangeShapeType="1" noTextEdit="1"/>
              </p:cNvSpPr>
              <p:nvPr>
                <p:ph type="body" idx="4294967295"/>
              </p:nvPr>
            </p:nvSpPr>
            <p:spPr>
              <a:xfrm>
                <a:off x="206669" y="1471311"/>
                <a:ext cx="9106829" cy="4876800"/>
              </a:xfrm>
              <a:blipFill>
                <a:blip r:embed="rId3"/>
                <a:stretch>
                  <a:fillRect l="-602"/>
                </a:stretch>
              </a:blipFill>
            </p:spPr>
            <p:txBody>
              <a:bodyPr/>
              <a:lstStyle/>
              <a:p>
                <a:r>
                  <a:rPr lang="en-US">
                    <a:noFill/>
                  </a:rPr>
                  <a:t> </a:t>
                </a:r>
              </a:p>
            </p:txBody>
          </p:sp>
        </mc:Fallback>
      </mc:AlternateContent>
      <p:grpSp>
        <p:nvGrpSpPr>
          <p:cNvPr id="2" name="Group 1"/>
          <p:cNvGrpSpPr/>
          <p:nvPr/>
        </p:nvGrpSpPr>
        <p:grpSpPr>
          <a:xfrm>
            <a:off x="9947260" y="2056657"/>
            <a:ext cx="1219200" cy="3276600"/>
            <a:chOff x="9220200" y="2819400"/>
            <a:chExt cx="1219200" cy="3276600"/>
          </a:xfrm>
        </p:grpSpPr>
        <p:sp>
          <p:nvSpPr>
            <p:cNvPr id="224261" name="AutoShape 5"/>
            <p:cNvSpPr>
              <a:spLocks noChangeArrowheads="1"/>
            </p:cNvSpPr>
            <p:nvPr/>
          </p:nvSpPr>
          <p:spPr bwMode="auto">
            <a:xfrm>
              <a:off x="9220200" y="57150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31</a:t>
              </a:r>
            </a:p>
          </p:txBody>
        </p:sp>
        <p:sp>
          <p:nvSpPr>
            <p:cNvPr id="224262" name="AutoShape 6"/>
            <p:cNvSpPr>
              <a:spLocks noChangeArrowheads="1"/>
            </p:cNvSpPr>
            <p:nvPr/>
          </p:nvSpPr>
          <p:spPr bwMode="auto">
            <a:xfrm>
              <a:off x="9220200" y="4724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7</a:t>
              </a:r>
            </a:p>
          </p:txBody>
        </p:sp>
        <p:sp>
          <p:nvSpPr>
            <p:cNvPr id="224263" name="AutoShape 7"/>
            <p:cNvSpPr>
              <a:spLocks noChangeArrowheads="1"/>
            </p:cNvSpPr>
            <p:nvPr/>
          </p:nvSpPr>
          <p:spPr bwMode="auto">
            <a:xfrm>
              <a:off x="9220200" y="44481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6</a:t>
              </a:r>
            </a:p>
          </p:txBody>
        </p:sp>
        <p:sp>
          <p:nvSpPr>
            <p:cNvPr id="224264" name="AutoShape 8"/>
            <p:cNvSpPr>
              <a:spLocks noChangeArrowheads="1"/>
            </p:cNvSpPr>
            <p:nvPr/>
          </p:nvSpPr>
          <p:spPr bwMode="auto">
            <a:xfrm>
              <a:off x="9220200" y="418147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5</a:t>
              </a:r>
            </a:p>
          </p:txBody>
        </p:sp>
        <p:sp>
          <p:nvSpPr>
            <p:cNvPr id="224265" name="AutoShape 9"/>
            <p:cNvSpPr>
              <a:spLocks noChangeArrowheads="1"/>
            </p:cNvSpPr>
            <p:nvPr/>
          </p:nvSpPr>
          <p:spPr bwMode="auto">
            <a:xfrm>
              <a:off x="9220200" y="390525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4</a:t>
              </a:r>
            </a:p>
          </p:txBody>
        </p:sp>
        <p:sp>
          <p:nvSpPr>
            <p:cNvPr id="224266" name="AutoShape 10"/>
            <p:cNvSpPr>
              <a:spLocks noChangeArrowheads="1"/>
            </p:cNvSpPr>
            <p:nvPr/>
          </p:nvSpPr>
          <p:spPr bwMode="auto">
            <a:xfrm>
              <a:off x="9220200" y="36290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3</a:t>
              </a:r>
            </a:p>
          </p:txBody>
        </p:sp>
        <p:sp>
          <p:nvSpPr>
            <p:cNvPr id="224267" name="AutoShape 11"/>
            <p:cNvSpPr>
              <a:spLocks noChangeArrowheads="1"/>
            </p:cNvSpPr>
            <p:nvPr/>
          </p:nvSpPr>
          <p:spPr bwMode="auto">
            <a:xfrm>
              <a:off x="9220200" y="3362325"/>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2</a:t>
              </a:r>
            </a:p>
          </p:txBody>
        </p:sp>
        <p:sp>
          <p:nvSpPr>
            <p:cNvPr id="224268" name="AutoShape 12"/>
            <p:cNvSpPr>
              <a:spLocks noChangeArrowheads="1"/>
            </p:cNvSpPr>
            <p:nvPr/>
          </p:nvSpPr>
          <p:spPr bwMode="auto">
            <a:xfrm>
              <a:off x="9220200" y="30861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1</a:t>
              </a:r>
            </a:p>
          </p:txBody>
        </p:sp>
        <p:sp>
          <p:nvSpPr>
            <p:cNvPr id="224269" name="AutoShape 13"/>
            <p:cNvSpPr>
              <a:spLocks noChangeArrowheads="1"/>
            </p:cNvSpPr>
            <p:nvPr/>
          </p:nvSpPr>
          <p:spPr bwMode="auto">
            <a:xfrm>
              <a:off x="9220200" y="2819400"/>
              <a:ext cx="1219200" cy="38100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0</a:t>
              </a:r>
            </a:p>
          </p:txBody>
        </p:sp>
        <p:grpSp>
          <p:nvGrpSpPr>
            <p:cNvPr id="224270" name="Group 14"/>
            <p:cNvGrpSpPr>
              <a:grpSpLocks/>
            </p:cNvGrpSpPr>
            <p:nvPr/>
          </p:nvGrpSpPr>
          <p:grpSpPr bwMode="auto">
            <a:xfrm>
              <a:off x="9782175" y="5219700"/>
              <a:ext cx="76200" cy="381000"/>
              <a:chOff x="2400" y="2832"/>
              <a:chExt cx="48" cy="240"/>
            </a:xfrm>
          </p:grpSpPr>
          <p:sp>
            <p:nvSpPr>
              <p:cNvPr id="224271"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4272"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4273"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09057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3500" dirty="0">
                <a:solidFill>
                  <a:prstClr val="white"/>
                </a:solidFill>
              </a:rPr>
              <a:t>On the architecture of the GPU’s Shared Memory </a:t>
            </a:r>
            <a:r>
              <a:rPr lang="en-US" sz="1800" dirty="0">
                <a:solidFill>
                  <a:prstClr val="white"/>
                </a:solidFill>
              </a:rPr>
              <a:t>[2/2]</a:t>
            </a:r>
            <a:endParaRPr lang="en-US" sz="1200" dirty="0"/>
          </a:p>
        </p:txBody>
      </p:sp>
      <p:sp>
        <p:nvSpPr>
          <p:cNvPr id="218115" name="Rectangle 3"/>
          <p:cNvSpPr>
            <a:spLocks noGrp="1" noChangeArrowheads="1"/>
          </p:cNvSpPr>
          <p:nvPr>
            <p:ph type="body" sz="half" idx="4294967295"/>
          </p:nvPr>
        </p:nvSpPr>
        <p:spPr>
          <a:xfrm>
            <a:off x="294387" y="1011413"/>
            <a:ext cx="8229601" cy="4305300"/>
          </a:xfrm>
        </p:spPr>
        <p:txBody>
          <a:bodyPr/>
          <a:lstStyle/>
          <a:p>
            <a:pPr marL="227013" indent="-227013">
              <a:lnSpc>
                <a:spcPct val="80000"/>
              </a:lnSpc>
            </a:pPr>
            <a:r>
              <a:rPr lang="en-US" sz="2000" dirty="0"/>
              <a:t>The 32 </a:t>
            </a:r>
            <a:r>
              <a:rPr lang="en-US" sz="2000" dirty="0" err="1"/>
              <a:t>ShMem</a:t>
            </a:r>
            <a:r>
              <a:rPr lang="en-US" sz="2000" dirty="0"/>
              <a:t> banks organized like benches in a movie theater</a:t>
            </a:r>
          </a:p>
          <a:p>
            <a:pPr marL="974725" lvl="1" indent="-403225">
              <a:lnSpc>
                <a:spcPct val="80000"/>
              </a:lnSpc>
            </a:pPr>
            <a:r>
              <a:rPr lang="en-US" sz="1800" dirty="0"/>
              <a:t>You have multiple rows of benches</a:t>
            </a:r>
          </a:p>
          <a:p>
            <a:pPr marL="974725" lvl="1" indent="-403225">
              <a:lnSpc>
                <a:spcPct val="80000"/>
              </a:lnSpc>
            </a:pPr>
            <a:r>
              <a:rPr lang="en-US" sz="1800" dirty="0"/>
              <a:t>Each row has 32 benches separated; each bench belongs to a long column</a:t>
            </a:r>
          </a:p>
          <a:p>
            <a:pPr marL="974725" lvl="1" indent="-403225">
              <a:lnSpc>
                <a:spcPct val="80000"/>
              </a:lnSpc>
            </a:pPr>
            <a:r>
              <a:rPr lang="en-US" sz="1800" dirty="0"/>
              <a:t>A bank: a column of benches in the movie theater, perpendicular to screen </a:t>
            </a:r>
          </a:p>
          <a:p>
            <a:pPr marL="974725" lvl="1" indent="-403225">
              <a:lnSpc>
                <a:spcPct val="80000"/>
              </a:lnSpc>
            </a:pPr>
            <a:r>
              <a:rPr lang="en-US" sz="1800" dirty="0"/>
              <a:t>In each bench you can “seat” a family of four bytes (32 bits total)</a:t>
            </a:r>
          </a:p>
          <a:p>
            <a:pPr marL="227013" indent="-227013"/>
            <a:r>
              <a:rPr lang="en-US" sz="2000" dirty="0"/>
              <a:t>Each bank has a bandwidth of 32 bits per two </a:t>
            </a:r>
            <a:r>
              <a:rPr lang="en-US" sz="2000" dirty="0">
                <a:solidFill>
                  <a:srgbClr val="0070C0"/>
                </a:solidFill>
              </a:rPr>
              <a:t>clock cycles</a:t>
            </a:r>
          </a:p>
        </p:txBody>
      </p:sp>
      <p:grpSp>
        <p:nvGrpSpPr>
          <p:cNvPr id="2" name="Group 1"/>
          <p:cNvGrpSpPr/>
          <p:nvPr/>
        </p:nvGrpSpPr>
        <p:grpSpPr>
          <a:xfrm>
            <a:off x="9033763" y="2810188"/>
            <a:ext cx="2038350" cy="3952875"/>
            <a:chOff x="6877050" y="1838325"/>
            <a:chExt cx="2038350" cy="3952875"/>
          </a:xfrm>
        </p:grpSpPr>
        <p:sp>
          <p:nvSpPr>
            <p:cNvPr id="218116" name="AutoShape 4"/>
            <p:cNvSpPr>
              <a:spLocks noChangeAspect="1" noChangeArrowheads="1" noTextEdit="1"/>
            </p:cNvSpPr>
            <p:nvPr/>
          </p:nvSpPr>
          <p:spPr bwMode="auto">
            <a:xfrm>
              <a:off x="6877050" y="1838325"/>
              <a:ext cx="2038350" cy="3952875"/>
            </a:xfrm>
            <a:prstGeom prst="rect">
              <a:avLst/>
            </a:prstGeom>
            <a:noFill/>
            <a:ln w="9525">
              <a:noFill/>
              <a:miter lim="800000"/>
              <a:headEnd/>
              <a:tailEnd/>
            </a:ln>
          </p:spPr>
          <p:txBody>
            <a:bodyPr/>
            <a:lstStyle/>
            <a:p>
              <a:endParaRPr lang="en-US"/>
            </a:p>
          </p:txBody>
        </p:sp>
        <p:sp>
          <p:nvSpPr>
            <p:cNvPr id="218117" name="Rectangle 5"/>
            <p:cNvSpPr>
              <a:spLocks noChangeArrowheads="1"/>
            </p:cNvSpPr>
            <p:nvPr/>
          </p:nvSpPr>
          <p:spPr bwMode="auto">
            <a:xfrm>
              <a:off x="7253288" y="3338513"/>
              <a:ext cx="1639887" cy="546100"/>
            </a:xfrm>
            <a:prstGeom prst="rect">
              <a:avLst/>
            </a:prstGeom>
            <a:solidFill>
              <a:srgbClr val="FFFFFF"/>
            </a:solidFill>
            <a:ln w="9525">
              <a:noFill/>
              <a:miter lim="800000"/>
              <a:headEnd/>
              <a:tailEnd/>
            </a:ln>
          </p:spPr>
          <p:txBody>
            <a:bodyPr/>
            <a:lstStyle/>
            <a:p>
              <a:endParaRPr lang="en-US"/>
            </a:p>
          </p:txBody>
        </p:sp>
        <p:sp>
          <p:nvSpPr>
            <p:cNvPr id="218118" name="Rectangle 6"/>
            <p:cNvSpPr>
              <a:spLocks noChangeArrowheads="1"/>
            </p:cNvSpPr>
            <p:nvPr/>
          </p:nvSpPr>
          <p:spPr bwMode="auto">
            <a:xfrm>
              <a:off x="7253288" y="3338513"/>
              <a:ext cx="1639887" cy="546100"/>
            </a:xfrm>
            <a:prstGeom prst="rect">
              <a:avLst/>
            </a:prstGeom>
            <a:noFill/>
            <a:ln w="7938" cap="rnd">
              <a:solidFill>
                <a:srgbClr val="C0C0C0"/>
              </a:solidFill>
              <a:round/>
              <a:headEnd/>
              <a:tailEnd/>
            </a:ln>
          </p:spPr>
          <p:txBody>
            <a:bodyPr/>
            <a:lstStyle/>
            <a:p>
              <a:endParaRPr lang="en-US"/>
            </a:p>
          </p:txBody>
        </p:sp>
        <p:sp>
          <p:nvSpPr>
            <p:cNvPr id="218119" name="Rectangle 7"/>
            <p:cNvSpPr>
              <a:spLocks noChangeArrowheads="1"/>
            </p:cNvSpPr>
            <p:nvPr/>
          </p:nvSpPr>
          <p:spPr bwMode="auto">
            <a:xfrm>
              <a:off x="7283450" y="1860550"/>
              <a:ext cx="1579563" cy="438150"/>
            </a:xfrm>
            <a:prstGeom prst="rect">
              <a:avLst/>
            </a:prstGeom>
            <a:solidFill>
              <a:srgbClr val="FFFFFF"/>
            </a:solidFill>
            <a:ln w="9525">
              <a:noFill/>
              <a:miter lim="800000"/>
              <a:headEnd/>
              <a:tailEnd/>
            </a:ln>
          </p:spPr>
          <p:txBody>
            <a:bodyPr/>
            <a:lstStyle/>
            <a:p>
              <a:endParaRPr lang="en-US"/>
            </a:p>
          </p:txBody>
        </p:sp>
        <p:sp>
          <p:nvSpPr>
            <p:cNvPr id="218120" name="Rectangle 8"/>
            <p:cNvSpPr>
              <a:spLocks noChangeArrowheads="1"/>
            </p:cNvSpPr>
            <p:nvPr/>
          </p:nvSpPr>
          <p:spPr bwMode="auto">
            <a:xfrm>
              <a:off x="7283450" y="1860550"/>
              <a:ext cx="1579563" cy="438150"/>
            </a:xfrm>
            <a:prstGeom prst="rect">
              <a:avLst/>
            </a:prstGeom>
            <a:noFill/>
            <a:ln w="7938" cap="rnd">
              <a:solidFill>
                <a:srgbClr val="C0C0C0"/>
              </a:solidFill>
              <a:round/>
              <a:headEnd/>
              <a:tailEnd/>
            </a:ln>
          </p:spPr>
          <p:txBody>
            <a:bodyPr/>
            <a:lstStyle/>
            <a:p>
              <a:endParaRPr lang="en-US"/>
            </a:p>
          </p:txBody>
        </p:sp>
        <p:sp>
          <p:nvSpPr>
            <p:cNvPr id="218121" name="Rectangle 9"/>
            <p:cNvSpPr>
              <a:spLocks noChangeArrowheads="1"/>
            </p:cNvSpPr>
            <p:nvPr/>
          </p:nvSpPr>
          <p:spPr bwMode="auto">
            <a:xfrm>
              <a:off x="8007350" y="1911350"/>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I</a:t>
              </a:r>
              <a:endParaRPr lang="en-US" sz="2000">
                <a:latin typeface="Arial" pitchFamily="34" charset="0"/>
              </a:endParaRPr>
            </a:p>
          </p:txBody>
        </p:sp>
        <p:sp>
          <p:nvSpPr>
            <p:cNvPr id="218122" name="Rectangle 10"/>
            <p:cNvSpPr>
              <a:spLocks noChangeArrowheads="1"/>
            </p:cNvSpPr>
            <p:nvPr/>
          </p:nvSpPr>
          <p:spPr bwMode="auto">
            <a:xfrm>
              <a:off x="8053388" y="191135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a:t>
              </a:r>
              <a:endParaRPr lang="en-US" sz="2000">
                <a:latin typeface="Arial" pitchFamily="34" charset="0"/>
              </a:endParaRPr>
            </a:p>
          </p:txBody>
        </p:sp>
        <p:sp>
          <p:nvSpPr>
            <p:cNvPr id="218123" name="Rectangle 11"/>
            <p:cNvSpPr>
              <a:spLocks noChangeArrowheads="1"/>
            </p:cNvSpPr>
            <p:nvPr/>
          </p:nvSpPr>
          <p:spPr bwMode="auto">
            <a:xfrm>
              <a:off x="7989888" y="2084388"/>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L</a:t>
              </a:r>
              <a:endParaRPr lang="en-US" sz="2000">
                <a:latin typeface="Arial" pitchFamily="34" charset="0"/>
              </a:endParaRPr>
            </a:p>
          </p:txBody>
        </p:sp>
        <p:sp>
          <p:nvSpPr>
            <p:cNvPr id="218124" name="Rectangle 12"/>
            <p:cNvSpPr>
              <a:spLocks noChangeArrowheads="1"/>
            </p:cNvSpPr>
            <p:nvPr/>
          </p:nvSpPr>
          <p:spPr bwMode="auto">
            <a:xfrm>
              <a:off x="8070850" y="2084388"/>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1</a:t>
              </a:r>
              <a:endParaRPr lang="en-US" sz="2000">
                <a:latin typeface="Arial" pitchFamily="34" charset="0"/>
              </a:endParaRPr>
            </a:p>
          </p:txBody>
        </p:sp>
        <p:sp>
          <p:nvSpPr>
            <p:cNvPr id="218125" name="Rectangle 13"/>
            <p:cNvSpPr>
              <a:spLocks noChangeArrowheads="1"/>
            </p:cNvSpPr>
            <p:nvPr/>
          </p:nvSpPr>
          <p:spPr bwMode="auto">
            <a:xfrm>
              <a:off x="7283450" y="2627313"/>
              <a:ext cx="1579563" cy="436562"/>
            </a:xfrm>
            <a:prstGeom prst="rect">
              <a:avLst/>
            </a:prstGeom>
            <a:solidFill>
              <a:srgbClr val="FFCC00"/>
            </a:solidFill>
            <a:ln w="9525">
              <a:noFill/>
              <a:miter lim="800000"/>
              <a:headEnd/>
              <a:tailEnd/>
            </a:ln>
          </p:spPr>
          <p:txBody>
            <a:bodyPr/>
            <a:lstStyle/>
            <a:p>
              <a:endParaRPr lang="en-US"/>
            </a:p>
          </p:txBody>
        </p:sp>
        <p:sp>
          <p:nvSpPr>
            <p:cNvPr id="218126" name="Rectangle 14"/>
            <p:cNvSpPr>
              <a:spLocks noChangeArrowheads="1"/>
            </p:cNvSpPr>
            <p:nvPr/>
          </p:nvSpPr>
          <p:spPr bwMode="auto">
            <a:xfrm>
              <a:off x="7283450" y="2627313"/>
              <a:ext cx="1579563" cy="436562"/>
            </a:xfrm>
            <a:prstGeom prst="rect">
              <a:avLst/>
            </a:prstGeom>
            <a:solidFill>
              <a:schemeClr val="bg1"/>
            </a:solidFill>
            <a:ln w="7938" cap="rnd">
              <a:solidFill>
                <a:srgbClr val="C0C0C0"/>
              </a:solidFill>
              <a:round/>
              <a:headEnd/>
              <a:tailEnd/>
            </a:ln>
          </p:spPr>
          <p:txBody>
            <a:bodyPr/>
            <a:lstStyle/>
            <a:p>
              <a:endParaRPr lang="en-US"/>
            </a:p>
          </p:txBody>
        </p:sp>
        <p:sp>
          <p:nvSpPr>
            <p:cNvPr id="218127" name="Rectangle 15"/>
            <p:cNvSpPr>
              <a:spLocks noChangeArrowheads="1"/>
            </p:cNvSpPr>
            <p:nvPr/>
          </p:nvSpPr>
          <p:spPr bwMode="auto">
            <a:xfrm>
              <a:off x="7634288" y="2678113"/>
              <a:ext cx="928139" cy="184666"/>
            </a:xfrm>
            <a:prstGeom prst="rect">
              <a:avLst/>
            </a:prstGeom>
            <a:noFill/>
            <a:ln w="9525">
              <a:noFill/>
              <a:miter lim="800000"/>
              <a:headEnd/>
              <a:tailEnd/>
            </a:ln>
          </p:spPr>
          <p:txBody>
            <a:bodyPr wrap="none" lIns="0" tIns="0" rIns="0" bIns="0">
              <a:spAutoFit/>
            </a:bodyPr>
            <a:lstStyle/>
            <a:p>
              <a:r>
                <a:rPr lang="en-US" sz="1200">
                  <a:latin typeface="Arial" pitchFamily="34" charset="0"/>
                </a:rPr>
                <a:t>Multithreaded</a:t>
              </a:r>
              <a:endParaRPr lang="en-US" sz="2000">
                <a:latin typeface="Arial" pitchFamily="34" charset="0"/>
              </a:endParaRPr>
            </a:p>
          </p:txBody>
        </p:sp>
        <p:sp>
          <p:nvSpPr>
            <p:cNvPr id="218128" name="Rectangle 16"/>
            <p:cNvSpPr>
              <a:spLocks noChangeArrowheads="1"/>
            </p:cNvSpPr>
            <p:nvPr/>
          </p:nvSpPr>
          <p:spPr bwMode="auto">
            <a:xfrm>
              <a:off x="7524750" y="2851150"/>
              <a:ext cx="1159420" cy="184666"/>
            </a:xfrm>
            <a:prstGeom prst="rect">
              <a:avLst/>
            </a:prstGeom>
            <a:noFill/>
            <a:ln w="9525">
              <a:noFill/>
              <a:miter lim="800000"/>
              <a:headEnd/>
              <a:tailEnd/>
            </a:ln>
          </p:spPr>
          <p:txBody>
            <a:bodyPr wrap="none" lIns="0" tIns="0" rIns="0" bIns="0">
              <a:spAutoFit/>
            </a:bodyPr>
            <a:lstStyle/>
            <a:p>
              <a:r>
                <a:rPr lang="en-US" sz="1200" dirty="0">
                  <a:latin typeface="Arial" pitchFamily="34" charset="0"/>
                </a:rPr>
                <a:t>Instruction Buffer</a:t>
              </a:r>
              <a:endParaRPr lang="en-US" sz="2000" dirty="0">
                <a:latin typeface="Arial" pitchFamily="34" charset="0"/>
              </a:endParaRPr>
            </a:p>
          </p:txBody>
        </p:sp>
        <p:sp>
          <p:nvSpPr>
            <p:cNvPr id="218129" name="Rectangle 17"/>
            <p:cNvSpPr>
              <a:spLocks noChangeArrowheads="1"/>
            </p:cNvSpPr>
            <p:nvPr/>
          </p:nvSpPr>
          <p:spPr bwMode="auto">
            <a:xfrm>
              <a:off x="7464425" y="3392488"/>
              <a:ext cx="182563" cy="438150"/>
            </a:xfrm>
            <a:prstGeom prst="rect">
              <a:avLst/>
            </a:prstGeom>
            <a:solidFill>
              <a:srgbClr val="FFFFFF"/>
            </a:solidFill>
            <a:ln w="9525">
              <a:noFill/>
              <a:miter lim="800000"/>
              <a:headEnd/>
              <a:tailEnd/>
            </a:ln>
          </p:spPr>
          <p:txBody>
            <a:bodyPr/>
            <a:lstStyle/>
            <a:p>
              <a:endParaRPr lang="en-US"/>
            </a:p>
          </p:txBody>
        </p:sp>
        <p:sp>
          <p:nvSpPr>
            <p:cNvPr id="218130" name="Rectangle 18"/>
            <p:cNvSpPr>
              <a:spLocks noChangeArrowheads="1"/>
            </p:cNvSpPr>
            <p:nvPr/>
          </p:nvSpPr>
          <p:spPr bwMode="auto">
            <a:xfrm>
              <a:off x="7334250" y="3392488"/>
              <a:ext cx="685800" cy="438150"/>
            </a:xfrm>
            <a:prstGeom prst="rect">
              <a:avLst/>
            </a:prstGeom>
            <a:noFill/>
            <a:ln w="7938" cap="rnd">
              <a:solidFill>
                <a:srgbClr val="C0C0C0"/>
              </a:solidFill>
              <a:round/>
              <a:headEnd/>
              <a:tailEnd/>
            </a:ln>
          </p:spPr>
          <p:txBody>
            <a:bodyPr/>
            <a:lstStyle/>
            <a:p>
              <a:endParaRPr lang="en-US"/>
            </a:p>
          </p:txBody>
        </p:sp>
        <p:sp>
          <p:nvSpPr>
            <p:cNvPr id="218131" name="Rectangle 19"/>
            <p:cNvSpPr>
              <a:spLocks noChangeArrowheads="1"/>
            </p:cNvSpPr>
            <p:nvPr/>
          </p:nvSpPr>
          <p:spPr bwMode="auto">
            <a:xfrm>
              <a:off x="7632700" y="3479800"/>
              <a:ext cx="83356" cy="138499"/>
            </a:xfrm>
            <a:prstGeom prst="rect">
              <a:avLst/>
            </a:prstGeom>
            <a:noFill/>
            <a:ln w="9525">
              <a:noFill/>
              <a:miter lim="800000"/>
              <a:headEnd/>
              <a:tailEnd/>
            </a:ln>
          </p:spPr>
          <p:txBody>
            <a:bodyPr wrap="none" lIns="0" tIns="0" rIns="0" bIns="0">
              <a:spAutoFit/>
            </a:bodyPr>
            <a:lstStyle/>
            <a:p>
              <a:r>
                <a:rPr lang="en-US" sz="900">
                  <a:solidFill>
                    <a:srgbClr val="000000"/>
                  </a:solidFill>
                  <a:latin typeface="Arial" pitchFamily="34" charset="0"/>
                </a:rPr>
                <a:t>R</a:t>
              </a:r>
              <a:endParaRPr lang="en-US" sz="2000">
                <a:latin typeface="Arial" pitchFamily="34" charset="0"/>
              </a:endParaRPr>
            </a:p>
          </p:txBody>
        </p:sp>
        <p:sp>
          <p:nvSpPr>
            <p:cNvPr id="218132" name="Rectangle 20"/>
            <p:cNvSpPr>
              <a:spLocks noChangeArrowheads="1"/>
            </p:cNvSpPr>
            <p:nvPr/>
          </p:nvSpPr>
          <p:spPr bwMode="auto">
            <a:xfrm>
              <a:off x="7642225" y="3606800"/>
              <a:ext cx="70532" cy="138499"/>
            </a:xfrm>
            <a:prstGeom prst="rect">
              <a:avLst/>
            </a:prstGeom>
            <a:noFill/>
            <a:ln w="9525">
              <a:noFill/>
              <a:miter lim="800000"/>
              <a:headEnd/>
              <a:tailEnd/>
            </a:ln>
          </p:spPr>
          <p:txBody>
            <a:bodyPr wrap="none" lIns="0" tIns="0" rIns="0" bIns="0">
              <a:spAutoFit/>
            </a:bodyPr>
            <a:lstStyle/>
            <a:p>
              <a:r>
                <a:rPr lang="en-US" sz="900">
                  <a:solidFill>
                    <a:srgbClr val="000000"/>
                  </a:solidFill>
                  <a:latin typeface="Arial" pitchFamily="34" charset="0"/>
                </a:rPr>
                <a:t>F</a:t>
              </a:r>
              <a:endParaRPr lang="en-US" sz="2000">
                <a:latin typeface="Arial" pitchFamily="34" charset="0"/>
              </a:endParaRPr>
            </a:p>
          </p:txBody>
        </p:sp>
        <p:sp>
          <p:nvSpPr>
            <p:cNvPr id="218133" name="Rectangle 21"/>
            <p:cNvSpPr>
              <a:spLocks noChangeArrowheads="1"/>
            </p:cNvSpPr>
            <p:nvPr/>
          </p:nvSpPr>
          <p:spPr bwMode="auto">
            <a:xfrm>
              <a:off x="8072438" y="3392488"/>
              <a:ext cx="365125" cy="438150"/>
            </a:xfrm>
            <a:prstGeom prst="rect">
              <a:avLst/>
            </a:prstGeom>
            <a:solidFill>
              <a:srgbClr val="FFFFFF"/>
            </a:solidFill>
            <a:ln w="9525">
              <a:noFill/>
              <a:miter lim="800000"/>
              <a:headEnd/>
              <a:tailEnd/>
            </a:ln>
          </p:spPr>
          <p:txBody>
            <a:bodyPr/>
            <a:lstStyle/>
            <a:p>
              <a:endParaRPr lang="en-US"/>
            </a:p>
          </p:txBody>
        </p:sp>
        <p:sp>
          <p:nvSpPr>
            <p:cNvPr id="218134" name="Rectangle 22"/>
            <p:cNvSpPr>
              <a:spLocks noChangeArrowheads="1"/>
            </p:cNvSpPr>
            <p:nvPr/>
          </p:nvSpPr>
          <p:spPr bwMode="auto">
            <a:xfrm>
              <a:off x="8072438" y="3392488"/>
              <a:ext cx="365125" cy="438150"/>
            </a:xfrm>
            <a:prstGeom prst="rect">
              <a:avLst/>
            </a:prstGeom>
            <a:noFill/>
            <a:ln w="7938" cap="rnd">
              <a:solidFill>
                <a:srgbClr val="C0C0C0"/>
              </a:solidFill>
              <a:round/>
              <a:headEnd/>
              <a:tailEnd/>
            </a:ln>
          </p:spPr>
          <p:txBody>
            <a:bodyPr/>
            <a:lstStyle/>
            <a:p>
              <a:endParaRPr lang="en-US"/>
            </a:p>
          </p:txBody>
        </p:sp>
        <p:sp>
          <p:nvSpPr>
            <p:cNvPr id="218135" name="Rectangle 23"/>
            <p:cNvSpPr>
              <a:spLocks noChangeArrowheads="1"/>
            </p:cNvSpPr>
            <p:nvPr/>
          </p:nvSpPr>
          <p:spPr bwMode="auto">
            <a:xfrm>
              <a:off x="8180388" y="3479800"/>
              <a:ext cx="83356" cy="138499"/>
            </a:xfrm>
            <a:prstGeom prst="rect">
              <a:avLst/>
            </a:prstGeom>
            <a:noFill/>
            <a:ln w="9525">
              <a:noFill/>
              <a:miter lim="800000"/>
              <a:headEnd/>
              <a:tailEnd/>
            </a:ln>
          </p:spPr>
          <p:txBody>
            <a:bodyPr wrap="none" lIns="0" tIns="0" rIns="0" bIns="0">
              <a:spAutoFit/>
            </a:bodyPr>
            <a:lstStyle/>
            <a:p>
              <a:r>
                <a:rPr lang="en-US" sz="900" dirty="0">
                  <a:solidFill>
                    <a:srgbClr val="000000"/>
                  </a:solidFill>
                  <a:latin typeface="Arial" pitchFamily="34" charset="0"/>
                </a:rPr>
                <a:t>D</a:t>
              </a:r>
              <a:endParaRPr lang="en-US" sz="2000" dirty="0">
                <a:latin typeface="Arial" pitchFamily="34" charset="0"/>
              </a:endParaRPr>
            </a:p>
          </p:txBody>
        </p:sp>
        <p:sp>
          <p:nvSpPr>
            <p:cNvPr id="218136" name="Rectangle 24"/>
            <p:cNvSpPr>
              <a:spLocks noChangeArrowheads="1"/>
            </p:cNvSpPr>
            <p:nvPr/>
          </p:nvSpPr>
          <p:spPr bwMode="auto">
            <a:xfrm>
              <a:off x="8262938" y="3479800"/>
              <a:ext cx="64120" cy="138499"/>
            </a:xfrm>
            <a:prstGeom prst="rect">
              <a:avLst/>
            </a:prstGeom>
            <a:noFill/>
            <a:ln w="9525">
              <a:noFill/>
              <a:miter lim="800000"/>
              <a:headEnd/>
              <a:tailEnd/>
            </a:ln>
          </p:spPr>
          <p:txBody>
            <a:bodyPr wrap="none" lIns="0" tIns="0" rIns="0" bIns="0">
              <a:spAutoFit/>
            </a:bodyPr>
            <a:lstStyle/>
            <a:p>
              <a:r>
                <a:rPr lang="en-US" sz="900">
                  <a:solidFill>
                    <a:srgbClr val="000000"/>
                  </a:solidFill>
                  <a:latin typeface="Arial" pitchFamily="34" charset="0"/>
                </a:rPr>
                <a:t>$</a:t>
              </a:r>
              <a:endParaRPr lang="en-US" sz="2000">
                <a:latin typeface="Arial" pitchFamily="34" charset="0"/>
              </a:endParaRPr>
            </a:p>
          </p:txBody>
        </p:sp>
        <p:sp>
          <p:nvSpPr>
            <p:cNvPr id="218137" name="Rectangle 25"/>
            <p:cNvSpPr>
              <a:spLocks noChangeArrowheads="1"/>
            </p:cNvSpPr>
            <p:nvPr/>
          </p:nvSpPr>
          <p:spPr bwMode="auto">
            <a:xfrm>
              <a:off x="8189913" y="3606800"/>
              <a:ext cx="64120" cy="138499"/>
            </a:xfrm>
            <a:prstGeom prst="rect">
              <a:avLst/>
            </a:prstGeom>
            <a:noFill/>
            <a:ln w="9525">
              <a:noFill/>
              <a:miter lim="800000"/>
              <a:headEnd/>
              <a:tailEnd/>
            </a:ln>
          </p:spPr>
          <p:txBody>
            <a:bodyPr wrap="none" lIns="0" tIns="0" rIns="0" bIns="0">
              <a:spAutoFit/>
            </a:bodyPr>
            <a:lstStyle/>
            <a:p>
              <a:r>
                <a:rPr lang="en-US" sz="900">
                  <a:solidFill>
                    <a:srgbClr val="000000"/>
                  </a:solidFill>
                  <a:latin typeface="Arial" pitchFamily="34" charset="0"/>
                </a:rPr>
                <a:t>L</a:t>
              </a:r>
              <a:endParaRPr lang="en-US" sz="2000">
                <a:latin typeface="Arial" pitchFamily="34" charset="0"/>
              </a:endParaRPr>
            </a:p>
          </p:txBody>
        </p:sp>
        <p:sp>
          <p:nvSpPr>
            <p:cNvPr id="218138" name="Rectangle 26"/>
            <p:cNvSpPr>
              <a:spLocks noChangeArrowheads="1"/>
            </p:cNvSpPr>
            <p:nvPr/>
          </p:nvSpPr>
          <p:spPr bwMode="auto">
            <a:xfrm>
              <a:off x="8253413" y="3606800"/>
              <a:ext cx="64120" cy="138499"/>
            </a:xfrm>
            <a:prstGeom prst="rect">
              <a:avLst/>
            </a:prstGeom>
            <a:noFill/>
            <a:ln w="9525">
              <a:noFill/>
              <a:miter lim="800000"/>
              <a:headEnd/>
              <a:tailEnd/>
            </a:ln>
          </p:spPr>
          <p:txBody>
            <a:bodyPr wrap="none" lIns="0" tIns="0" rIns="0" bIns="0">
              <a:spAutoFit/>
            </a:bodyPr>
            <a:lstStyle/>
            <a:p>
              <a:r>
                <a:rPr lang="en-US" sz="900">
                  <a:solidFill>
                    <a:srgbClr val="000000"/>
                  </a:solidFill>
                  <a:latin typeface="Arial" pitchFamily="34" charset="0"/>
                </a:rPr>
                <a:t>1</a:t>
              </a:r>
              <a:endParaRPr lang="en-US" sz="2000">
                <a:latin typeface="Arial" pitchFamily="34" charset="0"/>
              </a:endParaRPr>
            </a:p>
          </p:txBody>
        </p:sp>
        <p:sp>
          <p:nvSpPr>
            <p:cNvPr id="218139" name="Rectangle 27"/>
            <p:cNvSpPr>
              <a:spLocks noChangeArrowheads="1"/>
            </p:cNvSpPr>
            <p:nvPr/>
          </p:nvSpPr>
          <p:spPr bwMode="auto">
            <a:xfrm>
              <a:off x="8497888" y="3392488"/>
              <a:ext cx="365125" cy="438150"/>
            </a:xfrm>
            <a:prstGeom prst="rect">
              <a:avLst/>
            </a:prstGeom>
            <a:solidFill>
              <a:srgbClr val="FFFFFF"/>
            </a:solidFill>
            <a:ln w="9525">
              <a:noFill/>
              <a:miter lim="800000"/>
              <a:headEnd/>
              <a:tailEnd/>
            </a:ln>
          </p:spPr>
          <p:txBody>
            <a:bodyPr/>
            <a:lstStyle/>
            <a:p>
              <a:endParaRPr lang="en-US"/>
            </a:p>
          </p:txBody>
        </p:sp>
        <p:sp>
          <p:nvSpPr>
            <p:cNvPr id="218140" name="Rectangle 28"/>
            <p:cNvSpPr>
              <a:spLocks noChangeArrowheads="1"/>
            </p:cNvSpPr>
            <p:nvPr/>
          </p:nvSpPr>
          <p:spPr bwMode="auto">
            <a:xfrm>
              <a:off x="8497888" y="3392488"/>
              <a:ext cx="365125" cy="438150"/>
            </a:xfrm>
            <a:prstGeom prst="rect">
              <a:avLst/>
            </a:prstGeom>
            <a:solidFill>
              <a:schemeClr val="accent2"/>
            </a:solidFill>
            <a:ln w="7938" cap="rnd">
              <a:solidFill>
                <a:srgbClr val="C0C0C0"/>
              </a:solidFill>
              <a:round/>
              <a:headEnd/>
              <a:tailEnd/>
            </a:ln>
          </p:spPr>
          <p:txBody>
            <a:bodyPr/>
            <a:lstStyle/>
            <a:p>
              <a:endParaRPr lang="en-US"/>
            </a:p>
          </p:txBody>
        </p:sp>
        <p:sp>
          <p:nvSpPr>
            <p:cNvPr id="218141" name="Rectangle 29"/>
            <p:cNvSpPr>
              <a:spLocks noChangeArrowheads="1"/>
            </p:cNvSpPr>
            <p:nvPr/>
          </p:nvSpPr>
          <p:spPr bwMode="auto">
            <a:xfrm>
              <a:off x="8507413" y="3479800"/>
              <a:ext cx="371897" cy="138499"/>
            </a:xfrm>
            <a:prstGeom prst="rect">
              <a:avLst/>
            </a:prstGeom>
            <a:noFill/>
            <a:ln w="9525">
              <a:noFill/>
              <a:miter lim="800000"/>
              <a:headEnd/>
              <a:tailEnd/>
            </a:ln>
          </p:spPr>
          <p:txBody>
            <a:bodyPr wrap="none" lIns="0" tIns="0" rIns="0" bIns="0">
              <a:spAutoFit/>
            </a:bodyPr>
            <a:lstStyle/>
            <a:p>
              <a:r>
                <a:rPr lang="en-US" sz="900" dirty="0">
                  <a:solidFill>
                    <a:schemeClr val="bg1"/>
                  </a:solidFill>
                  <a:latin typeface="Arial" pitchFamily="34" charset="0"/>
                </a:rPr>
                <a:t>Shared</a:t>
              </a:r>
              <a:endParaRPr lang="en-US" sz="2000" dirty="0">
                <a:solidFill>
                  <a:schemeClr val="bg1"/>
                </a:solidFill>
                <a:latin typeface="Arial" pitchFamily="34" charset="0"/>
              </a:endParaRPr>
            </a:p>
          </p:txBody>
        </p:sp>
        <p:sp>
          <p:nvSpPr>
            <p:cNvPr id="218142" name="Rectangle 30"/>
            <p:cNvSpPr>
              <a:spLocks noChangeArrowheads="1"/>
            </p:cNvSpPr>
            <p:nvPr/>
          </p:nvSpPr>
          <p:spPr bwMode="auto">
            <a:xfrm>
              <a:off x="8555038" y="3606800"/>
              <a:ext cx="256480" cy="138499"/>
            </a:xfrm>
            <a:prstGeom prst="rect">
              <a:avLst/>
            </a:prstGeom>
            <a:noFill/>
            <a:ln w="9525">
              <a:noFill/>
              <a:miter lim="800000"/>
              <a:headEnd/>
              <a:tailEnd/>
            </a:ln>
          </p:spPr>
          <p:txBody>
            <a:bodyPr wrap="none" lIns="0" tIns="0" rIns="0" bIns="0">
              <a:spAutoFit/>
            </a:bodyPr>
            <a:lstStyle/>
            <a:p>
              <a:r>
                <a:rPr lang="en-US" sz="900">
                  <a:solidFill>
                    <a:schemeClr val="bg1"/>
                  </a:solidFill>
                  <a:latin typeface="Arial" pitchFamily="34" charset="0"/>
                </a:rPr>
                <a:t>Mem</a:t>
              </a:r>
              <a:endParaRPr lang="en-US" sz="2000">
                <a:solidFill>
                  <a:schemeClr val="bg1"/>
                </a:solidFill>
                <a:latin typeface="Arial" pitchFamily="34" charset="0"/>
              </a:endParaRPr>
            </a:p>
          </p:txBody>
        </p:sp>
        <p:sp>
          <p:nvSpPr>
            <p:cNvPr id="218143" name="Rectangle 31"/>
            <p:cNvSpPr>
              <a:spLocks noChangeArrowheads="1"/>
            </p:cNvSpPr>
            <p:nvPr/>
          </p:nvSpPr>
          <p:spPr bwMode="auto">
            <a:xfrm>
              <a:off x="7283450" y="4049713"/>
              <a:ext cx="1579563" cy="436562"/>
            </a:xfrm>
            <a:prstGeom prst="rect">
              <a:avLst/>
            </a:prstGeom>
            <a:solidFill>
              <a:srgbClr val="FFFFFF"/>
            </a:solidFill>
            <a:ln w="9525">
              <a:noFill/>
              <a:miter lim="800000"/>
              <a:headEnd/>
              <a:tailEnd/>
            </a:ln>
          </p:spPr>
          <p:txBody>
            <a:bodyPr/>
            <a:lstStyle/>
            <a:p>
              <a:endParaRPr lang="en-US"/>
            </a:p>
          </p:txBody>
        </p:sp>
        <p:sp>
          <p:nvSpPr>
            <p:cNvPr id="218144" name="Rectangle 32"/>
            <p:cNvSpPr>
              <a:spLocks noChangeArrowheads="1"/>
            </p:cNvSpPr>
            <p:nvPr/>
          </p:nvSpPr>
          <p:spPr bwMode="auto">
            <a:xfrm>
              <a:off x="7283450" y="4049713"/>
              <a:ext cx="1579563" cy="436562"/>
            </a:xfrm>
            <a:prstGeom prst="rect">
              <a:avLst/>
            </a:prstGeom>
            <a:noFill/>
            <a:ln w="7938" cap="rnd">
              <a:solidFill>
                <a:srgbClr val="C0C0C0"/>
              </a:solidFill>
              <a:round/>
              <a:headEnd/>
              <a:tailEnd/>
            </a:ln>
          </p:spPr>
          <p:txBody>
            <a:bodyPr/>
            <a:lstStyle/>
            <a:p>
              <a:endParaRPr lang="en-US"/>
            </a:p>
          </p:txBody>
        </p:sp>
        <p:sp>
          <p:nvSpPr>
            <p:cNvPr id="218145" name="Rectangle 33"/>
            <p:cNvSpPr>
              <a:spLocks noChangeArrowheads="1"/>
            </p:cNvSpPr>
            <p:nvPr/>
          </p:nvSpPr>
          <p:spPr bwMode="auto">
            <a:xfrm>
              <a:off x="7562850" y="4181475"/>
              <a:ext cx="1065997"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Operand Select</a:t>
              </a:r>
              <a:endParaRPr lang="en-US" sz="2000">
                <a:latin typeface="Arial" pitchFamily="34" charset="0"/>
              </a:endParaRPr>
            </a:p>
          </p:txBody>
        </p:sp>
        <p:sp>
          <p:nvSpPr>
            <p:cNvPr id="218146" name="Rectangle 34"/>
            <p:cNvSpPr>
              <a:spLocks noChangeArrowheads="1"/>
            </p:cNvSpPr>
            <p:nvPr/>
          </p:nvSpPr>
          <p:spPr bwMode="auto">
            <a:xfrm>
              <a:off x="7283450" y="4814888"/>
              <a:ext cx="728663" cy="438150"/>
            </a:xfrm>
            <a:prstGeom prst="rect">
              <a:avLst/>
            </a:prstGeom>
            <a:solidFill>
              <a:srgbClr val="FFFFFF"/>
            </a:solidFill>
            <a:ln w="9525">
              <a:noFill/>
              <a:miter lim="800000"/>
              <a:headEnd/>
              <a:tailEnd/>
            </a:ln>
          </p:spPr>
          <p:txBody>
            <a:bodyPr/>
            <a:lstStyle/>
            <a:p>
              <a:endParaRPr lang="en-US"/>
            </a:p>
          </p:txBody>
        </p:sp>
        <p:sp>
          <p:nvSpPr>
            <p:cNvPr id="218147" name="Rectangle 35"/>
            <p:cNvSpPr>
              <a:spLocks noChangeArrowheads="1"/>
            </p:cNvSpPr>
            <p:nvPr/>
          </p:nvSpPr>
          <p:spPr bwMode="auto">
            <a:xfrm>
              <a:off x="7283450" y="4814888"/>
              <a:ext cx="728663" cy="438150"/>
            </a:xfrm>
            <a:prstGeom prst="rect">
              <a:avLst/>
            </a:prstGeom>
            <a:noFill/>
            <a:ln w="7938" cap="rnd">
              <a:solidFill>
                <a:srgbClr val="C0C0C0"/>
              </a:solidFill>
              <a:round/>
              <a:headEnd/>
              <a:tailEnd/>
            </a:ln>
          </p:spPr>
          <p:txBody>
            <a:bodyPr/>
            <a:lstStyle/>
            <a:p>
              <a:endParaRPr lang="en-US"/>
            </a:p>
          </p:txBody>
        </p:sp>
        <p:sp>
          <p:nvSpPr>
            <p:cNvPr id="218148" name="Rectangle 36"/>
            <p:cNvSpPr>
              <a:spLocks noChangeArrowheads="1"/>
            </p:cNvSpPr>
            <p:nvPr/>
          </p:nvSpPr>
          <p:spPr bwMode="auto">
            <a:xfrm>
              <a:off x="7488238" y="4948238"/>
              <a:ext cx="34144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MAD</a:t>
              </a:r>
              <a:endParaRPr lang="en-US" sz="2000">
                <a:latin typeface="Arial" pitchFamily="34" charset="0"/>
              </a:endParaRPr>
            </a:p>
          </p:txBody>
        </p:sp>
        <p:sp>
          <p:nvSpPr>
            <p:cNvPr id="218149" name="Rectangle 37"/>
            <p:cNvSpPr>
              <a:spLocks noChangeArrowheads="1"/>
            </p:cNvSpPr>
            <p:nvPr/>
          </p:nvSpPr>
          <p:spPr bwMode="auto">
            <a:xfrm>
              <a:off x="8134350" y="4814888"/>
              <a:ext cx="728663" cy="438150"/>
            </a:xfrm>
            <a:prstGeom prst="rect">
              <a:avLst/>
            </a:prstGeom>
            <a:solidFill>
              <a:srgbClr val="FFFFFF"/>
            </a:solidFill>
            <a:ln w="9525">
              <a:noFill/>
              <a:miter lim="800000"/>
              <a:headEnd/>
              <a:tailEnd/>
            </a:ln>
          </p:spPr>
          <p:txBody>
            <a:bodyPr/>
            <a:lstStyle/>
            <a:p>
              <a:endParaRPr lang="en-US"/>
            </a:p>
          </p:txBody>
        </p:sp>
        <p:sp>
          <p:nvSpPr>
            <p:cNvPr id="218150" name="Rectangle 38"/>
            <p:cNvSpPr>
              <a:spLocks noChangeArrowheads="1"/>
            </p:cNvSpPr>
            <p:nvPr/>
          </p:nvSpPr>
          <p:spPr bwMode="auto">
            <a:xfrm>
              <a:off x="8134350" y="4814888"/>
              <a:ext cx="728663" cy="438150"/>
            </a:xfrm>
            <a:prstGeom prst="rect">
              <a:avLst/>
            </a:prstGeom>
            <a:noFill/>
            <a:ln w="7938" cap="rnd">
              <a:solidFill>
                <a:srgbClr val="C0C0C0"/>
              </a:solidFill>
              <a:round/>
              <a:headEnd/>
              <a:tailEnd/>
            </a:ln>
          </p:spPr>
          <p:txBody>
            <a:bodyPr/>
            <a:lstStyle/>
            <a:p>
              <a:endParaRPr lang="en-US"/>
            </a:p>
          </p:txBody>
        </p:sp>
        <p:sp>
          <p:nvSpPr>
            <p:cNvPr id="218151" name="Rectangle 39"/>
            <p:cNvSpPr>
              <a:spLocks noChangeArrowheads="1"/>
            </p:cNvSpPr>
            <p:nvPr/>
          </p:nvSpPr>
          <p:spPr bwMode="auto">
            <a:xfrm>
              <a:off x="8353425" y="4948238"/>
              <a:ext cx="307777"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SFU</a:t>
              </a:r>
              <a:endParaRPr lang="en-US" sz="2000">
                <a:latin typeface="Arial" pitchFamily="34" charset="0"/>
              </a:endParaRPr>
            </a:p>
          </p:txBody>
        </p:sp>
        <p:sp>
          <p:nvSpPr>
            <p:cNvPr id="218152" name="Line 40"/>
            <p:cNvSpPr>
              <a:spLocks noChangeShapeType="1"/>
            </p:cNvSpPr>
            <p:nvPr/>
          </p:nvSpPr>
          <p:spPr bwMode="auto">
            <a:xfrm>
              <a:off x="8072438" y="3063875"/>
              <a:ext cx="1587" cy="214313"/>
            </a:xfrm>
            <a:prstGeom prst="line">
              <a:avLst/>
            </a:prstGeom>
            <a:noFill/>
            <a:ln w="7938" cap="rnd">
              <a:solidFill>
                <a:srgbClr val="C0C0C0"/>
              </a:solidFill>
              <a:round/>
              <a:headEnd/>
              <a:tailEnd/>
            </a:ln>
          </p:spPr>
          <p:txBody>
            <a:bodyPr/>
            <a:lstStyle/>
            <a:p>
              <a:endParaRPr lang="en-US"/>
            </a:p>
          </p:txBody>
        </p:sp>
        <p:sp>
          <p:nvSpPr>
            <p:cNvPr id="218153" name="Freeform 41"/>
            <p:cNvSpPr>
              <a:spLocks/>
            </p:cNvSpPr>
            <p:nvPr/>
          </p:nvSpPr>
          <p:spPr bwMode="auto">
            <a:xfrm>
              <a:off x="8034338" y="32591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54" name="Line 42"/>
            <p:cNvSpPr>
              <a:spLocks noChangeShapeType="1"/>
            </p:cNvSpPr>
            <p:nvPr/>
          </p:nvSpPr>
          <p:spPr bwMode="auto">
            <a:xfrm>
              <a:off x="7646988" y="4486275"/>
              <a:ext cx="1587" cy="268288"/>
            </a:xfrm>
            <a:prstGeom prst="line">
              <a:avLst/>
            </a:prstGeom>
            <a:noFill/>
            <a:ln w="7938" cap="rnd">
              <a:solidFill>
                <a:srgbClr val="C0C0C0"/>
              </a:solidFill>
              <a:round/>
              <a:headEnd/>
              <a:tailEnd/>
            </a:ln>
          </p:spPr>
          <p:txBody>
            <a:bodyPr/>
            <a:lstStyle/>
            <a:p>
              <a:endParaRPr lang="en-US"/>
            </a:p>
          </p:txBody>
        </p:sp>
        <p:sp>
          <p:nvSpPr>
            <p:cNvPr id="218155" name="Freeform 43"/>
            <p:cNvSpPr>
              <a:spLocks/>
            </p:cNvSpPr>
            <p:nvPr/>
          </p:nvSpPr>
          <p:spPr bwMode="auto">
            <a:xfrm>
              <a:off x="7607300" y="4735513"/>
              <a:ext cx="79375"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56" name="Line 44"/>
            <p:cNvSpPr>
              <a:spLocks noChangeShapeType="1"/>
            </p:cNvSpPr>
            <p:nvPr/>
          </p:nvSpPr>
          <p:spPr bwMode="auto">
            <a:xfrm>
              <a:off x="8072438" y="2298700"/>
              <a:ext cx="1587" cy="268288"/>
            </a:xfrm>
            <a:prstGeom prst="line">
              <a:avLst/>
            </a:prstGeom>
            <a:noFill/>
            <a:ln w="7938" cap="rnd">
              <a:solidFill>
                <a:srgbClr val="C0C0C0"/>
              </a:solidFill>
              <a:round/>
              <a:headEnd/>
              <a:tailEnd/>
            </a:ln>
          </p:spPr>
          <p:txBody>
            <a:bodyPr/>
            <a:lstStyle/>
            <a:p>
              <a:endParaRPr lang="en-US"/>
            </a:p>
          </p:txBody>
        </p:sp>
        <p:sp>
          <p:nvSpPr>
            <p:cNvPr id="218157" name="Freeform 45"/>
            <p:cNvSpPr>
              <a:spLocks/>
            </p:cNvSpPr>
            <p:nvPr/>
          </p:nvSpPr>
          <p:spPr bwMode="auto">
            <a:xfrm>
              <a:off x="8034338" y="2547938"/>
              <a:ext cx="77787"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58" name="Line 46"/>
            <p:cNvSpPr>
              <a:spLocks noChangeShapeType="1"/>
            </p:cNvSpPr>
            <p:nvPr/>
          </p:nvSpPr>
          <p:spPr bwMode="auto">
            <a:xfrm>
              <a:off x="7646988" y="5253038"/>
              <a:ext cx="1587" cy="158750"/>
            </a:xfrm>
            <a:prstGeom prst="line">
              <a:avLst/>
            </a:prstGeom>
            <a:noFill/>
            <a:ln w="7938" cap="rnd">
              <a:solidFill>
                <a:srgbClr val="C0C0C0"/>
              </a:solidFill>
              <a:round/>
              <a:headEnd/>
              <a:tailEnd/>
            </a:ln>
          </p:spPr>
          <p:txBody>
            <a:bodyPr/>
            <a:lstStyle/>
            <a:p>
              <a:endParaRPr lang="en-US"/>
            </a:p>
          </p:txBody>
        </p:sp>
        <p:sp>
          <p:nvSpPr>
            <p:cNvPr id="218159" name="Freeform 47"/>
            <p:cNvSpPr>
              <a:spLocks/>
            </p:cNvSpPr>
            <p:nvPr/>
          </p:nvSpPr>
          <p:spPr bwMode="auto">
            <a:xfrm>
              <a:off x="7607300" y="5392738"/>
              <a:ext cx="79375"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4" y="21"/>
                    <a:pt x="95" y="21"/>
                    <a:pt x="138" y="0"/>
                  </a:cubicBez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60" name="Line 48"/>
            <p:cNvSpPr>
              <a:spLocks noChangeShapeType="1"/>
            </p:cNvSpPr>
            <p:nvPr/>
          </p:nvSpPr>
          <p:spPr bwMode="auto">
            <a:xfrm>
              <a:off x="8497888" y="5253038"/>
              <a:ext cx="1587" cy="377825"/>
            </a:xfrm>
            <a:prstGeom prst="line">
              <a:avLst/>
            </a:prstGeom>
            <a:noFill/>
            <a:ln w="7938" cap="rnd">
              <a:solidFill>
                <a:srgbClr val="C0C0C0"/>
              </a:solidFill>
              <a:round/>
              <a:headEnd/>
              <a:tailEnd/>
            </a:ln>
          </p:spPr>
          <p:txBody>
            <a:bodyPr/>
            <a:lstStyle/>
            <a:p>
              <a:endParaRPr lang="en-US"/>
            </a:p>
          </p:txBody>
        </p:sp>
        <p:sp>
          <p:nvSpPr>
            <p:cNvPr id="218161" name="Freeform 49"/>
            <p:cNvSpPr>
              <a:spLocks/>
            </p:cNvSpPr>
            <p:nvPr/>
          </p:nvSpPr>
          <p:spPr bwMode="auto">
            <a:xfrm>
              <a:off x="8459788" y="5611813"/>
              <a:ext cx="77787" cy="77787"/>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62" name="Line 50"/>
            <p:cNvSpPr>
              <a:spLocks noChangeShapeType="1"/>
            </p:cNvSpPr>
            <p:nvPr/>
          </p:nvSpPr>
          <p:spPr bwMode="auto">
            <a:xfrm>
              <a:off x="8497888" y="4486275"/>
              <a:ext cx="1587" cy="268288"/>
            </a:xfrm>
            <a:prstGeom prst="line">
              <a:avLst/>
            </a:prstGeom>
            <a:noFill/>
            <a:ln w="7938" cap="rnd">
              <a:solidFill>
                <a:srgbClr val="C0C0C0"/>
              </a:solidFill>
              <a:round/>
              <a:headEnd/>
              <a:tailEnd/>
            </a:ln>
          </p:spPr>
          <p:txBody>
            <a:bodyPr/>
            <a:lstStyle/>
            <a:p>
              <a:endParaRPr lang="en-US"/>
            </a:p>
          </p:txBody>
        </p:sp>
        <p:sp>
          <p:nvSpPr>
            <p:cNvPr id="218163" name="Freeform 51"/>
            <p:cNvSpPr>
              <a:spLocks/>
            </p:cNvSpPr>
            <p:nvPr/>
          </p:nvSpPr>
          <p:spPr bwMode="auto">
            <a:xfrm>
              <a:off x="8459788" y="4735513"/>
              <a:ext cx="77787" cy="79375"/>
            </a:xfrm>
            <a:custGeom>
              <a:avLst/>
              <a:gdLst/>
              <a:ahLst/>
              <a:cxnLst>
                <a:cxn ang="0">
                  <a:pos x="69" y="138"/>
                </a:cxn>
                <a:cxn ang="0">
                  <a:pos x="0" y="0"/>
                </a:cxn>
                <a:cxn ang="0">
                  <a:pos x="138" y="0"/>
                </a:cxn>
                <a:cxn ang="0">
                  <a:pos x="69" y="138"/>
                </a:cxn>
              </a:cxnLst>
              <a:rect l="0" t="0" r="r" b="b"/>
              <a:pathLst>
                <a:path w="138" h="138">
                  <a:moveTo>
                    <a:pt x="69" y="138"/>
                  </a:moveTo>
                  <a:lnTo>
                    <a:pt x="0" y="0"/>
                  </a:lnTo>
                  <a:cubicBezTo>
                    <a:pt x="43" y="21"/>
                    <a:pt x="94" y="21"/>
                    <a:pt x="138" y="0"/>
                  </a:cubicBez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64" name="Line 52"/>
            <p:cNvSpPr>
              <a:spLocks noChangeShapeType="1"/>
            </p:cNvSpPr>
            <p:nvPr/>
          </p:nvSpPr>
          <p:spPr bwMode="auto">
            <a:xfrm>
              <a:off x="8680450" y="3830638"/>
              <a:ext cx="1588" cy="158750"/>
            </a:xfrm>
            <a:prstGeom prst="line">
              <a:avLst/>
            </a:prstGeom>
            <a:noFill/>
            <a:ln w="7938" cap="rnd">
              <a:solidFill>
                <a:srgbClr val="C0C0C0"/>
              </a:solidFill>
              <a:round/>
              <a:headEnd/>
              <a:tailEnd/>
            </a:ln>
          </p:spPr>
          <p:txBody>
            <a:bodyPr/>
            <a:lstStyle/>
            <a:p>
              <a:endParaRPr lang="en-US"/>
            </a:p>
          </p:txBody>
        </p:sp>
        <p:sp>
          <p:nvSpPr>
            <p:cNvPr id="218165" name="Freeform 53"/>
            <p:cNvSpPr>
              <a:spLocks/>
            </p:cNvSpPr>
            <p:nvPr/>
          </p:nvSpPr>
          <p:spPr bwMode="auto">
            <a:xfrm>
              <a:off x="8642350" y="3970338"/>
              <a:ext cx="77788"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4"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66" name="Rectangle 54"/>
            <p:cNvSpPr>
              <a:spLocks noChangeArrowheads="1"/>
            </p:cNvSpPr>
            <p:nvPr/>
          </p:nvSpPr>
          <p:spPr bwMode="auto">
            <a:xfrm>
              <a:off x="7707313" y="3606800"/>
              <a:ext cx="65" cy="307777"/>
            </a:xfrm>
            <a:prstGeom prst="rect">
              <a:avLst/>
            </a:prstGeom>
            <a:noFill/>
            <a:ln w="9525">
              <a:noFill/>
              <a:miter lim="800000"/>
              <a:headEnd/>
              <a:tailEnd/>
            </a:ln>
          </p:spPr>
          <p:txBody>
            <a:bodyPr wrap="none" lIns="0" tIns="0" rIns="0" bIns="0">
              <a:spAutoFit/>
            </a:bodyPr>
            <a:lstStyle/>
            <a:p>
              <a:endParaRPr lang="en-US" sz="2000">
                <a:latin typeface="Arial" pitchFamily="34" charset="0"/>
              </a:endParaRPr>
            </a:p>
          </p:txBody>
        </p:sp>
        <p:sp>
          <p:nvSpPr>
            <p:cNvPr id="218167" name="Line 55"/>
            <p:cNvSpPr>
              <a:spLocks noChangeShapeType="1"/>
            </p:cNvSpPr>
            <p:nvPr/>
          </p:nvSpPr>
          <p:spPr bwMode="auto">
            <a:xfrm>
              <a:off x="7556500" y="3830638"/>
              <a:ext cx="1588" cy="158750"/>
            </a:xfrm>
            <a:prstGeom prst="line">
              <a:avLst/>
            </a:prstGeom>
            <a:noFill/>
            <a:ln w="7938" cap="rnd">
              <a:solidFill>
                <a:srgbClr val="C0C0C0"/>
              </a:solidFill>
              <a:round/>
              <a:headEnd/>
              <a:tailEnd/>
            </a:ln>
          </p:spPr>
          <p:txBody>
            <a:bodyPr/>
            <a:lstStyle/>
            <a:p>
              <a:endParaRPr lang="en-US"/>
            </a:p>
          </p:txBody>
        </p:sp>
        <p:sp>
          <p:nvSpPr>
            <p:cNvPr id="218168" name="Freeform 56"/>
            <p:cNvSpPr>
              <a:spLocks/>
            </p:cNvSpPr>
            <p:nvPr/>
          </p:nvSpPr>
          <p:spPr bwMode="auto">
            <a:xfrm>
              <a:off x="75168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4"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69" name="Line 57"/>
            <p:cNvSpPr>
              <a:spLocks noChangeShapeType="1"/>
            </p:cNvSpPr>
            <p:nvPr/>
          </p:nvSpPr>
          <p:spPr bwMode="auto">
            <a:xfrm>
              <a:off x="8255000" y="3830638"/>
              <a:ext cx="1588" cy="158750"/>
            </a:xfrm>
            <a:prstGeom prst="line">
              <a:avLst/>
            </a:prstGeom>
            <a:noFill/>
            <a:ln w="7938" cap="rnd">
              <a:solidFill>
                <a:srgbClr val="C0C0C0"/>
              </a:solidFill>
              <a:round/>
              <a:headEnd/>
              <a:tailEnd/>
            </a:ln>
          </p:spPr>
          <p:txBody>
            <a:bodyPr/>
            <a:lstStyle/>
            <a:p>
              <a:endParaRPr lang="en-US"/>
            </a:p>
          </p:txBody>
        </p:sp>
        <p:sp>
          <p:nvSpPr>
            <p:cNvPr id="218170" name="Freeform 58"/>
            <p:cNvSpPr>
              <a:spLocks/>
            </p:cNvSpPr>
            <p:nvPr/>
          </p:nvSpPr>
          <p:spPr bwMode="auto">
            <a:xfrm>
              <a:off x="8215313" y="3970338"/>
              <a:ext cx="79375" cy="79375"/>
            </a:xfrm>
            <a:custGeom>
              <a:avLst/>
              <a:gdLst/>
              <a:ahLst/>
              <a:cxnLst>
                <a:cxn ang="0">
                  <a:pos x="69" y="138"/>
                </a:cxn>
                <a:cxn ang="0">
                  <a:pos x="0" y="0"/>
                </a:cxn>
                <a:cxn ang="0">
                  <a:pos x="138" y="0"/>
                </a:cxn>
                <a:cxn ang="0">
                  <a:pos x="138" y="0"/>
                </a:cxn>
                <a:cxn ang="0">
                  <a:pos x="69" y="138"/>
                </a:cxn>
              </a:cxnLst>
              <a:rect l="0" t="0" r="r" b="b"/>
              <a:pathLst>
                <a:path w="138" h="138">
                  <a:moveTo>
                    <a:pt x="69" y="138"/>
                  </a:moveTo>
                  <a:lnTo>
                    <a:pt x="0" y="0"/>
                  </a:lnTo>
                  <a:cubicBezTo>
                    <a:pt x="43" y="21"/>
                    <a:pt x="95" y="21"/>
                    <a:pt x="138" y="0"/>
                  </a:cubicBezTo>
                  <a:lnTo>
                    <a:pt x="138" y="0"/>
                  </a:lnTo>
                  <a:lnTo>
                    <a:pt x="69" y="138"/>
                  </a:lnTo>
                  <a:close/>
                </a:path>
              </a:pathLst>
            </a:custGeom>
            <a:solidFill>
              <a:srgbClr val="C0C0C0"/>
            </a:solidFill>
            <a:ln w="0">
              <a:solidFill>
                <a:srgbClr val="000000"/>
              </a:solidFill>
              <a:prstDash val="solid"/>
              <a:round/>
              <a:headEnd/>
              <a:tailEnd/>
            </a:ln>
          </p:spPr>
          <p:txBody>
            <a:bodyPr/>
            <a:lstStyle/>
            <a:p>
              <a:endParaRPr lang="en-US"/>
            </a:p>
          </p:txBody>
        </p:sp>
        <p:sp>
          <p:nvSpPr>
            <p:cNvPr id="218171" name="Freeform 59"/>
            <p:cNvSpPr>
              <a:spLocks/>
            </p:cNvSpPr>
            <p:nvPr/>
          </p:nvSpPr>
          <p:spPr bwMode="auto">
            <a:xfrm>
              <a:off x="7088188" y="3611563"/>
              <a:ext cx="558800" cy="1858962"/>
            </a:xfrm>
            <a:custGeom>
              <a:avLst/>
              <a:gdLst/>
              <a:ahLst/>
              <a:cxnLst>
                <a:cxn ang="0">
                  <a:pos x="352" y="1171"/>
                </a:cxn>
                <a:cxn ang="0">
                  <a:pos x="0" y="1171"/>
                </a:cxn>
                <a:cxn ang="0">
                  <a:pos x="0" y="0"/>
                </a:cxn>
                <a:cxn ang="0">
                  <a:pos x="85" y="0"/>
                </a:cxn>
              </a:cxnLst>
              <a:rect l="0" t="0" r="r" b="b"/>
              <a:pathLst>
                <a:path w="352" h="1171">
                  <a:moveTo>
                    <a:pt x="352" y="1171"/>
                  </a:moveTo>
                  <a:lnTo>
                    <a:pt x="0" y="1171"/>
                  </a:lnTo>
                  <a:lnTo>
                    <a:pt x="0" y="0"/>
                  </a:lnTo>
                  <a:lnTo>
                    <a:pt x="85" y="0"/>
                  </a:lnTo>
                </a:path>
              </a:pathLst>
            </a:custGeom>
            <a:noFill/>
            <a:ln w="7938" cap="rnd">
              <a:solidFill>
                <a:srgbClr val="C0C0C0"/>
              </a:solidFill>
              <a:prstDash val="solid"/>
              <a:round/>
              <a:headEnd/>
              <a:tailEnd/>
            </a:ln>
          </p:spPr>
          <p:txBody>
            <a:bodyPr/>
            <a:lstStyle/>
            <a:p>
              <a:endParaRPr lang="en-US"/>
            </a:p>
          </p:txBody>
        </p:sp>
        <p:sp>
          <p:nvSpPr>
            <p:cNvPr id="218172" name="Freeform 60"/>
            <p:cNvSpPr>
              <a:spLocks/>
            </p:cNvSpPr>
            <p:nvPr/>
          </p:nvSpPr>
          <p:spPr bwMode="auto">
            <a:xfrm>
              <a:off x="7204075" y="3571875"/>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endParaRPr lang="en-US"/>
            </a:p>
          </p:txBody>
        </p:sp>
        <p:sp>
          <p:nvSpPr>
            <p:cNvPr id="218173" name="Freeform 61"/>
            <p:cNvSpPr>
              <a:spLocks/>
            </p:cNvSpPr>
            <p:nvPr/>
          </p:nvSpPr>
          <p:spPr bwMode="auto">
            <a:xfrm>
              <a:off x="6978650" y="3502025"/>
              <a:ext cx="1519238" cy="2187575"/>
            </a:xfrm>
            <a:custGeom>
              <a:avLst/>
              <a:gdLst/>
              <a:ahLst/>
              <a:cxnLst>
                <a:cxn ang="0">
                  <a:pos x="957" y="1378"/>
                </a:cxn>
                <a:cxn ang="0">
                  <a:pos x="0" y="1378"/>
                </a:cxn>
                <a:cxn ang="0">
                  <a:pos x="0" y="0"/>
                </a:cxn>
                <a:cxn ang="0">
                  <a:pos x="154" y="0"/>
                </a:cxn>
              </a:cxnLst>
              <a:rect l="0" t="0" r="r" b="b"/>
              <a:pathLst>
                <a:path w="957" h="1378">
                  <a:moveTo>
                    <a:pt x="957" y="1378"/>
                  </a:moveTo>
                  <a:lnTo>
                    <a:pt x="0" y="1378"/>
                  </a:lnTo>
                  <a:lnTo>
                    <a:pt x="0" y="0"/>
                  </a:lnTo>
                  <a:lnTo>
                    <a:pt x="154" y="0"/>
                  </a:lnTo>
                </a:path>
              </a:pathLst>
            </a:custGeom>
            <a:noFill/>
            <a:ln w="7938" cap="rnd">
              <a:solidFill>
                <a:srgbClr val="C0C0C0"/>
              </a:solidFill>
              <a:prstDash val="solid"/>
              <a:round/>
              <a:headEnd/>
              <a:tailEnd/>
            </a:ln>
          </p:spPr>
          <p:txBody>
            <a:bodyPr/>
            <a:lstStyle/>
            <a:p>
              <a:endParaRPr lang="en-US"/>
            </a:p>
          </p:txBody>
        </p:sp>
        <p:sp>
          <p:nvSpPr>
            <p:cNvPr id="218174" name="Freeform 62"/>
            <p:cNvSpPr>
              <a:spLocks/>
            </p:cNvSpPr>
            <p:nvPr/>
          </p:nvSpPr>
          <p:spPr bwMode="auto">
            <a:xfrm>
              <a:off x="7204075" y="3462338"/>
              <a:ext cx="79375" cy="79375"/>
            </a:xfrm>
            <a:custGeom>
              <a:avLst/>
              <a:gdLst/>
              <a:ahLst/>
              <a:cxnLst>
                <a:cxn ang="0">
                  <a:pos x="138" y="69"/>
                </a:cxn>
                <a:cxn ang="0">
                  <a:pos x="0" y="138"/>
                </a:cxn>
                <a:cxn ang="0">
                  <a:pos x="0" y="0"/>
                </a:cxn>
                <a:cxn ang="0">
                  <a:pos x="138" y="69"/>
                </a:cxn>
              </a:cxnLst>
              <a:rect l="0" t="0" r="r" b="b"/>
              <a:pathLst>
                <a:path w="138" h="138">
                  <a:moveTo>
                    <a:pt x="138" y="69"/>
                  </a:moveTo>
                  <a:lnTo>
                    <a:pt x="0" y="138"/>
                  </a:lnTo>
                  <a:cubicBezTo>
                    <a:pt x="22" y="94"/>
                    <a:pt x="22" y="43"/>
                    <a:pt x="0" y="0"/>
                  </a:cubicBezTo>
                  <a:lnTo>
                    <a:pt x="138" y="69"/>
                  </a:lnTo>
                  <a:close/>
                </a:path>
              </a:pathLst>
            </a:custGeom>
            <a:solidFill>
              <a:srgbClr val="C0C0C0"/>
            </a:solidFill>
            <a:ln w="0">
              <a:solidFill>
                <a:srgbClr val="000000"/>
              </a:solidFill>
              <a:prstDash val="solid"/>
              <a:round/>
              <a:headEnd/>
              <a:tailEnd/>
            </a:ln>
          </p:spPr>
          <p:txBody>
            <a:bodyPr/>
            <a:lstStyle/>
            <a:p>
              <a:endParaRPr lang="en-US"/>
            </a:p>
          </p:txBody>
        </p:sp>
      </p:grpSp>
      <p:grpSp>
        <p:nvGrpSpPr>
          <p:cNvPr id="10" name="Group 9"/>
          <p:cNvGrpSpPr/>
          <p:nvPr/>
        </p:nvGrpSpPr>
        <p:grpSpPr>
          <a:xfrm>
            <a:off x="2493372" y="3190918"/>
            <a:ext cx="4194347" cy="3076319"/>
            <a:chOff x="2493372" y="3190918"/>
            <a:chExt cx="4194347" cy="3076319"/>
          </a:xfrm>
        </p:grpSpPr>
        <p:grpSp>
          <p:nvGrpSpPr>
            <p:cNvPr id="65" name="Group 4"/>
            <p:cNvGrpSpPr>
              <a:grpSpLocks/>
            </p:cNvGrpSpPr>
            <p:nvPr/>
          </p:nvGrpSpPr>
          <p:grpSpPr bwMode="auto">
            <a:xfrm>
              <a:off x="5141975" y="3609762"/>
              <a:ext cx="1482725" cy="2657475"/>
              <a:chOff x="4656" y="1488"/>
              <a:chExt cx="768" cy="2064"/>
            </a:xfrm>
          </p:grpSpPr>
          <p:sp>
            <p:nvSpPr>
              <p:cNvPr id="66" name="AutoShape 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31</a:t>
                </a:r>
              </a:p>
            </p:txBody>
          </p:sp>
          <p:sp>
            <p:nvSpPr>
              <p:cNvPr id="67" name="AutoShape 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7</a:t>
                </a:r>
              </a:p>
            </p:txBody>
          </p:sp>
          <p:sp>
            <p:nvSpPr>
              <p:cNvPr id="68" name="AutoShape 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6</a:t>
                </a:r>
              </a:p>
            </p:txBody>
          </p:sp>
          <p:sp>
            <p:nvSpPr>
              <p:cNvPr id="69" name="AutoShape 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5</a:t>
                </a:r>
              </a:p>
            </p:txBody>
          </p:sp>
          <p:sp>
            <p:nvSpPr>
              <p:cNvPr id="70" name="AutoShape 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4</a:t>
                </a:r>
              </a:p>
            </p:txBody>
          </p:sp>
          <p:sp>
            <p:nvSpPr>
              <p:cNvPr id="71" name="AutoShape 1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3</a:t>
                </a:r>
              </a:p>
            </p:txBody>
          </p:sp>
          <p:sp>
            <p:nvSpPr>
              <p:cNvPr id="72" name="AutoShape 1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2</a:t>
                </a:r>
              </a:p>
            </p:txBody>
          </p:sp>
          <p:sp>
            <p:nvSpPr>
              <p:cNvPr id="73" name="AutoShape 1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1</a:t>
                </a:r>
              </a:p>
            </p:txBody>
          </p:sp>
          <p:sp>
            <p:nvSpPr>
              <p:cNvPr id="74" name="AutoShape 1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0</a:t>
                </a:r>
              </a:p>
            </p:txBody>
          </p:sp>
          <p:grpSp>
            <p:nvGrpSpPr>
              <p:cNvPr id="75" name="Group 14"/>
              <p:cNvGrpSpPr>
                <a:grpSpLocks/>
              </p:cNvGrpSpPr>
              <p:nvPr/>
            </p:nvGrpSpPr>
            <p:grpSpPr bwMode="auto">
              <a:xfrm>
                <a:off x="5010" y="3000"/>
                <a:ext cx="48" cy="240"/>
                <a:chOff x="2400" y="2832"/>
                <a:chExt cx="48" cy="240"/>
              </a:xfrm>
            </p:grpSpPr>
            <p:sp>
              <p:nvSpPr>
                <p:cNvPr id="76" name="Oval 1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7" name="Oval 1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8" name="Oval 1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sp>
          <p:nvSpPr>
            <p:cNvPr id="3" name="Rectangle 2"/>
            <p:cNvSpPr/>
            <p:nvPr/>
          </p:nvSpPr>
          <p:spPr>
            <a:xfrm>
              <a:off x="3557145" y="3522501"/>
              <a:ext cx="178420" cy="27240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493372" y="4509882"/>
              <a:ext cx="1065741" cy="461665"/>
            </a:xfrm>
            <a:prstGeom prst="rect">
              <a:avLst/>
            </a:prstGeom>
          </p:spPr>
          <p:txBody>
            <a:bodyPr wrap="none">
              <a:spAutoFit/>
            </a:bodyPr>
            <a:lstStyle/>
            <a:p>
              <a:pPr algn="r"/>
              <a:r>
                <a:rPr lang="en-US" sz="1200" dirty="0"/>
                <a:t>screen of the </a:t>
              </a:r>
              <a:br>
                <a:rPr lang="en-US" sz="1200" dirty="0"/>
              </a:br>
              <a:r>
                <a:rPr lang="en-US" sz="1200" dirty="0"/>
                <a:t>movie theater</a:t>
              </a:r>
            </a:p>
          </p:txBody>
        </p:sp>
        <p:sp>
          <p:nvSpPr>
            <p:cNvPr id="5" name="Rectangle 4"/>
            <p:cNvSpPr/>
            <p:nvPr/>
          </p:nvSpPr>
          <p:spPr>
            <a:xfrm>
              <a:off x="3899077" y="3190918"/>
              <a:ext cx="2788642" cy="461665"/>
            </a:xfrm>
            <a:prstGeom prst="rect">
              <a:avLst/>
            </a:prstGeom>
          </p:spPr>
          <p:txBody>
            <a:bodyPr wrap="square">
              <a:spAutoFit/>
            </a:bodyPr>
            <a:lstStyle/>
            <a:p>
              <a:pPr algn="r"/>
              <a:r>
                <a:rPr lang="en-US" sz="1200" dirty="0"/>
                <a:t>There are 32 columns of benches (banks); </a:t>
              </a:r>
            </a:p>
            <a:p>
              <a:pPr algn="r"/>
              <a:r>
                <a:rPr lang="en-US" sz="1200" dirty="0"/>
                <a:t>each column is very deep (many benches)</a:t>
              </a:r>
            </a:p>
          </p:txBody>
        </p:sp>
      </p:grpSp>
      <p:sp>
        <p:nvSpPr>
          <p:cNvPr id="6" name="Right Brace 5"/>
          <p:cNvSpPr/>
          <p:nvPr/>
        </p:nvSpPr>
        <p:spPr>
          <a:xfrm>
            <a:off x="6786932" y="3532537"/>
            <a:ext cx="245218" cy="2743294"/>
          </a:xfrm>
          <a:prstGeom prst="rightBrace">
            <a:avLst>
              <a:gd name="adj1" fmla="val 67892"/>
              <a:gd name="adj2" fmla="val 50000"/>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flipV="1">
            <a:off x="7179733" y="4753289"/>
            <a:ext cx="3473281" cy="144678"/>
          </a:xfrm>
          <a:prstGeom prst="line">
            <a:avLst/>
          </a:prstGeom>
          <a:ln w="15875">
            <a:solidFill>
              <a:srgbClr val="ED7D31"/>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34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a:bodyPr>
          <a:lstStyle/>
          <a:p>
            <a:r>
              <a:rPr lang="en-US" sz="3500" dirty="0"/>
              <a:t>Shared Memory: Transaction Rules &amp; Bank Conflicts</a:t>
            </a:r>
          </a:p>
        </p:txBody>
      </p:sp>
      <p:sp>
        <p:nvSpPr>
          <p:cNvPr id="222211" name="Rectangle 3"/>
          <p:cNvSpPr>
            <a:spLocks noGrp="1" noChangeArrowheads="1"/>
          </p:cNvSpPr>
          <p:nvPr>
            <p:ph type="body" idx="4294967295"/>
          </p:nvPr>
        </p:nvSpPr>
        <p:spPr>
          <a:xfrm>
            <a:off x="355601" y="1794934"/>
            <a:ext cx="11400366" cy="4572000"/>
          </a:xfrm>
        </p:spPr>
        <p:txBody>
          <a:bodyPr/>
          <a:lstStyle/>
          <a:p>
            <a:endParaRPr lang="en-US" sz="2000" dirty="0"/>
          </a:p>
          <a:p>
            <a:r>
              <a:rPr lang="en-US" sz="2000" dirty="0"/>
              <a:t>When reading in four-byte words, 32 threads in a warp attempt to access shared memory simultaneously</a:t>
            </a:r>
          </a:p>
          <a:p>
            <a:endParaRPr lang="en-US" sz="2000" dirty="0"/>
          </a:p>
          <a:p>
            <a:r>
              <a:rPr lang="en-US" sz="2000" dirty="0"/>
              <a:t>Bank conflict: two different threads access *different* words in different rows of the same bank</a:t>
            </a:r>
          </a:p>
          <a:p>
            <a:endParaRPr lang="en-US" sz="2000" dirty="0"/>
          </a:p>
          <a:p>
            <a:r>
              <a:rPr lang="en-US" sz="2000" dirty="0"/>
              <a:t>Note that there is no conflict if different threads access any bytes within the same word (same row)</a:t>
            </a:r>
          </a:p>
          <a:p>
            <a:endParaRPr lang="en-US" sz="2000" dirty="0"/>
          </a:p>
          <a:p>
            <a:r>
              <a:rPr lang="en-US" sz="2000" dirty="0"/>
              <a:t>Bank conflicts enforce the hardware to serialize a </a:t>
            </a:r>
            <a:r>
              <a:rPr lang="en-US" sz="2000" dirty="0" err="1"/>
              <a:t>ShMem</a:t>
            </a:r>
            <a:r>
              <a:rPr lang="en-US" sz="2000" dirty="0"/>
              <a:t> access, which adversely impacts bandwidth</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79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t>Shared Memory Bank Conflicts</a:t>
            </a:r>
          </a:p>
        </p:txBody>
      </p:sp>
      <p:sp>
        <p:nvSpPr>
          <p:cNvPr id="232451" name="Rectangle 3"/>
          <p:cNvSpPr>
            <a:spLocks noGrp="1" noChangeArrowheads="1"/>
          </p:cNvSpPr>
          <p:nvPr>
            <p:ph type="body" idx="4294967295"/>
          </p:nvPr>
        </p:nvSpPr>
        <p:spPr>
          <a:xfrm>
            <a:off x="615175" y="1356732"/>
            <a:ext cx="11101039" cy="4906963"/>
          </a:xfrm>
        </p:spPr>
        <p:txBody>
          <a:bodyPr/>
          <a:lstStyle/>
          <a:p>
            <a:pPr marL="339725" indent="-339725"/>
            <a:endParaRPr lang="en-US" sz="2000" dirty="0"/>
          </a:p>
          <a:p>
            <a:pPr marL="339725" indent="-339725"/>
            <a:r>
              <a:rPr lang="en-US" sz="2000" dirty="0"/>
              <a:t>If there are no bank conflicts:</a:t>
            </a:r>
          </a:p>
          <a:p>
            <a:pPr marL="574675" lvl="1"/>
            <a:r>
              <a:rPr lang="en-US" sz="1600" dirty="0"/>
              <a:t>Shared memory access is fast, but not as fast as register access</a:t>
            </a:r>
          </a:p>
          <a:p>
            <a:pPr marL="574675" lvl="1"/>
            <a:r>
              <a:rPr lang="en-US" sz="1600" dirty="0"/>
              <a:t>On the bright side, latency is roughly 100x lower than global memory latency</a:t>
            </a:r>
          </a:p>
          <a:p>
            <a:pPr marL="806450" lvl="1" indent="-457200"/>
            <a:endParaRPr lang="en-US" sz="1600" dirty="0"/>
          </a:p>
          <a:p>
            <a:pPr marL="806450" lvl="1" indent="-457200"/>
            <a:endParaRPr lang="en-US" sz="1600" dirty="0"/>
          </a:p>
          <a:p>
            <a:pPr marL="339725" indent="-339725"/>
            <a:r>
              <a:rPr lang="en-US" sz="2000" dirty="0" err="1"/>
              <a:t>ShMem</a:t>
            </a:r>
            <a:r>
              <a:rPr lang="en-US" sz="2000" dirty="0"/>
              <a:t> operation, the fast case:</a:t>
            </a:r>
          </a:p>
          <a:p>
            <a:pPr marL="574675" lvl="1"/>
            <a:r>
              <a:rPr lang="en-US" sz="1600" dirty="0"/>
              <a:t>If all threads of a warp access different banks, there is no bank conflict</a:t>
            </a:r>
          </a:p>
          <a:p>
            <a:pPr marL="574675" lvl="1"/>
            <a:r>
              <a:rPr lang="en-US" sz="1600" dirty="0"/>
              <a:t>If all threads of a warp access an identical address for a fetch operation, there is no bank conflict (broadcast)</a:t>
            </a:r>
          </a:p>
          <a:p>
            <a:pPr marL="806450" lvl="1" indent="-457200"/>
            <a:endParaRPr lang="en-US" sz="1600" dirty="0"/>
          </a:p>
          <a:p>
            <a:pPr marL="806450" lvl="1" indent="-457200"/>
            <a:endParaRPr lang="en-US" sz="1600" dirty="0"/>
          </a:p>
          <a:p>
            <a:pPr marL="339725" indent="-339725"/>
            <a:r>
              <a:rPr lang="en-US" sz="2000" dirty="0" err="1"/>
              <a:t>ShMem</a:t>
            </a:r>
            <a:r>
              <a:rPr lang="en-US" sz="2000" dirty="0"/>
              <a:t> memory operation, the slow case:</a:t>
            </a:r>
          </a:p>
          <a:p>
            <a:pPr marL="574675" lvl="1"/>
            <a:r>
              <a:rPr lang="en-US" sz="1600" dirty="0"/>
              <a:t>Worst case: 32 threads access 32 different words in the same bank</a:t>
            </a:r>
          </a:p>
          <a:p>
            <a:pPr marL="574675" lvl="1"/>
            <a:r>
              <a:rPr lang="en-US" sz="1600" dirty="0"/>
              <a:t>Must serialize all the accesses</a:t>
            </a:r>
          </a:p>
          <a:p>
            <a:pPr marL="574675" lvl="1"/>
            <a:r>
              <a:rPr lang="en-US" sz="1600" dirty="0"/>
              <a:t>In general, cost = max # of simultaneous accesses to a single bank</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306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rmAutofit/>
          </a:bodyPr>
          <a:lstStyle/>
          <a:p>
            <a:r>
              <a:rPr lang="en-US" dirty="0"/>
              <a:t>Example: How Addresses Map to Banks, for array of </a:t>
            </a:r>
            <a:r>
              <a:rPr lang="en-US" dirty="0">
                <a:latin typeface="Consolas" panose="020B0609020204030204" pitchFamily="49" charset="0"/>
              </a:rPr>
              <a:t>float</a:t>
            </a:r>
          </a:p>
        </p:txBody>
      </p:sp>
      <p:sp>
        <p:nvSpPr>
          <p:cNvPr id="230403" name="Rectangle 3"/>
          <p:cNvSpPr>
            <a:spLocks noGrp="1" noChangeArrowheads="1"/>
          </p:cNvSpPr>
          <p:nvPr>
            <p:ph type="body" idx="4294967295"/>
          </p:nvPr>
        </p:nvSpPr>
        <p:spPr>
          <a:xfrm>
            <a:off x="182033" y="1430867"/>
            <a:ext cx="11887200" cy="5105400"/>
          </a:xfrm>
        </p:spPr>
        <p:txBody>
          <a:bodyPr/>
          <a:lstStyle/>
          <a:p>
            <a:pPr marL="282575" indent="-282575"/>
            <a:endParaRPr lang="en-US" sz="2200" dirty="0"/>
          </a:p>
          <a:p>
            <a:pPr marL="282575" indent="-282575"/>
            <a:r>
              <a:rPr lang="en-US" sz="2200" dirty="0"/>
              <a:t>An allotted chunk of shared memory starts at an address that is at least a multiple of 128 (if not 256)</a:t>
            </a:r>
          </a:p>
          <a:p>
            <a:pPr marL="806450" lvl="1" indent="-457200"/>
            <a:endParaRPr lang="en-US" sz="1800" dirty="0"/>
          </a:p>
          <a:p>
            <a:pPr marL="282575" lvl="1" indent="-282575">
              <a:buClr>
                <a:schemeClr val="tx2"/>
              </a:buClr>
            </a:pPr>
            <a:r>
              <a:rPr lang="en-US" sz="2200" dirty="0"/>
              <a:t>Bank you work with = (address of offset) % 32</a:t>
            </a:r>
          </a:p>
          <a:p>
            <a:pPr marL="574675" lvl="1" indent="-225425"/>
            <a:r>
              <a:rPr lang="en-US" sz="1800" dirty="0"/>
              <a:t>Example: 1D shared mem array, </a:t>
            </a:r>
            <a:r>
              <a:rPr lang="en-US" sz="1800" dirty="0" err="1">
                <a:solidFill>
                  <a:srgbClr val="0070C0"/>
                </a:solidFill>
                <a:latin typeface="Consolas" pitchFamily="49" charset="0"/>
                <a:cs typeface="Consolas" pitchFamily="49" charset="0"/>
              </a:rPr>
              <a:t>myShMemVar</a:t>
            </a:r>
            <a:r>
              <a:rPr lang="en-US" sz="1800" dirty="0"/>
              <a:t>, of 1024 </a:t>
            </a:r>
            <a:r>
              <a:rPr lang="en-US" sz="1800" dirty="0">
                <a:solidFill>
                  <a:srgbClr val="0070C0"/>
                </a:solidFill>
                <a:latin typeface="Consolas" panose="020B0609020204030204" pitchFamily="49" charset="0"/>
              </a:rPr>
              <a:t>float</a:t>
            </a:r>
            <a:r>
              <a:rPr lang="en-US" sz="1800" dirty="0"/>
              <a:t>s</a:t>
            </a:r>
          </a:p>
          <a:p>
            <a:pPr marL="1101725" lvl="2" indent="-457200"/>
            <a:r>
              <a:rPr lang="en-US" sz="1500" dirty="0" err="1">
                <a:solidFill>
                  <a:srgbClr val="0070C0"/>
                </a:solidFill>
                <a:latin typeface="Consolas" pitchFamily="49" charset="0"/>
                <a:cs typeface="Consolas" pitchFamily="49" charset="0"/>
              </a:rPr>
              <a:t>myShMemVar</a:t>
            </a:r>
            <a:r>
              <a:rPr lang="en-US" sz="1500" dirty="0">
                <a:solidFill>
                  <a:srgbClr val="0070C0"/>
                </a:solidFill>
                <a:latin typeface="Consolas" pitchFamily="49" charset="0"/>
                <a:cs typeface="Consolas" pitchFamily="49" charset="0"/>
              </a:rPr>
              <a:t>[4]</a:t>
            </a:r>
            <a:r>
              <a:rPr lang="en-US" sz="1500" dirty="0"/>
              <a:t>: accesses bank #4 (physically, the fifth one – first row)</a:t>
            </a:r>
          </a:p>
          <a:p>
            <a:pPr marL="1101725" lvl="2" indent="-457200"/>
            <a:r>
              <a:rPr lang="en-US" sz="1500" dirty="0" err="1">
                <a:solidFill>
                  <a:srgbClr val="0070C0"/>
                </a:solidFill>
                <a:latin typeface="Consolas" pitchFamily="49" charset="0"/>
                <a:cs typeface="Consolas" pitchFamily="49" charset="0"/>
              </a:rPr>
              <a:t>myShMemVar</a:t>
            </a:r>
            <a:r>
              <a:rPr lang="en-US" sz="1500" dirty="0">
                <a:solidFill>
                  <a:srgbClr val="0070C0"/>
                </a:solidFill>
                <a:latin typeface="Consolas" pitchFamily="49" charset="0"/>
                <a:cs typeface="Consolas" pitchFamily="49" charset="0"/>
              </a:rPr>
              <a:t>[31]</a:t>
            </a:r>
            <a:r>
              <a:rPr lang="en-US" sz="1500" dirty="0"/>
              <a:t>: accesses bank #31 (physically, the last one – first row)</a:t>
            </a:r>
          </a:p>
          <a:p>
            <a:pPr marL="1101725" lvl="2" indent="-457200"/>
            <a:r>
              <a:rPr lang="en-US" sz="1500" dirty="0" err="1">
                <a:solidFill>
                  <a:srgbClr val="0070C0"/>
                </a:solidFill>
                <a:latin typeface="Consolas" pitchFamily="49" charset="0"/>
                <a:cs typeface="Consolas" pitchFamily="49" charset="0"/>
              </a:rPr>
              <a:t>myShMemVar</a:t>
            </a:r>
            <a:r>
              <a:rPr lang="en-US" sz="1500" dirty="0">
                <a:solidFill>
                  <a:srgbClr val="0070C0"/>
                </a:solidFill>
                <a:latin typeface="Consolas" pitchFamily="49" charset="0"/>
                <a:cs typeface="Consolas" pitchFamily="49" charset="0"/>
              </a:rPr>
              <a:t>[50]</a:t>
            </a:r>
            <a:r>
              <a:rPr lang="en-US" sz="1500" dirty="0"/>
              <a:t>: access bank #18 (physically, the 19</a:t>
            </a:r>
            <a:r>
              <a:rPr lang="en-US" sz="1500" baseline="30000" dirty="0"/>
              <a:t>th</a:t>
            </a:r>
            <a:r>
              <a:rPr lang="en-US" sz="1500" dirty="0"/>
              <a:t> one – second row)</a:t>
            </a:r>
          </a:p>
          <a:p>
            <a:pPr marL="1101725" lvl="2" indent="-457200"/>
            <a:r>
              <a:rPr lang="en-US" sz="1500" dirty="0" err="1">
                <a:solidFill>
                  <a:srgbClr val="0070C0"/>
                </a:solidFill>
                <a:latin typeface="Consolas" pitchFamily="49" charset="0"/>
                <a:cs typeface="Consolas" pitchFamily="49" charset="0"/>
              </a:rPr>
              <a:t>myShMemVar</a:t>
            </a:r>
            <a:r>
              <a:rPr lang="en-US" sz="1500" dirty="0">
                <a:solidFill>
                  <a:srgbClr val="0070C0"/>
                </a:solidFill>
                <a:latin typeface="Consolas" pitchFamily="49" charset="0"/>
                <a:cs typeface="Consolas" pitchFamily="49" charset="0"/>
              </a:rPr>
              <a:t>[128]</a:t>
            </a:r>
            <a:r>
              <a:rPr lang="en-US" sz="1500" dirty="0"/>
              <a:t>: access bank #0 (physically, the first one – fifth row)</a:t>
            </a:r>
          </a:p>
          <a:p>
            <a:pPr marL="1101725" lvl="2" indent="-457200"/>
            <a:r>
              <a:rPr lang="en-US" sz="1500" dirty="0" err="1">
                <a:solidFill>
                  <a:srgbClr val="0070C0"/>
                </a:solidFill>
                <a:latin typeface="Consolas" pitchFamily="49" charset="0"/>
                <a:cs typeface="Consolas" pitchFamily="49" charset="0"/>
              </a:rPr>
              <a:t>myShMemVar</a:t>
            </a:r>
            <a:r>
              <a:rPr lang="en-US" sz="1500" dirty="0">
                <a:solidFill>
                  <a:srgbClr val="0070C0"/>
                </a:solidFill>
                <a:latin typeface="Consolas" pitchFamily="49" charset="0"/>
                <a:cs typeface="Consolas" pitchFamily="49" charset="0"/>
              </a:rPr>
              <a:t>[178]</a:t>
            </a:r>
            <a:r>
              <a:rPr lang="en-US" sz="1500" dirty="0"/>
              <a:t>: access bank #18 (physically, the 19</a:t>
            </a:r>
            <a:r>
              <a:rPr lang="en-US" sz="1500" baseline="30000" dirty="0"/>
              <a:t>th</a:t>
            </a:r>
            <a:r>
              <a:rPr lang="en-US" sz="1500" dirty="0"/>
              <a:t> one – sixth row)</a:t>
            </a:r>
          </a:p>
          <a:p>
            <a:pPr marL="574675" lvl="1" indent="-225425"/>
            <a:r>
              <a:rPr lang="en-US" sz="1800" dirty="0"/>
              <a:t>If, for instance, the third thread in a warp accesses </a:t>
            </a:r>
            <a:r>
              <a:rPr lang="en-US" sz="1800" dirty="0" err="1">
                <a:solidFill>
                  <a:srgbClr val="0070C0"/>
                </a:solidFill>
                <a:latin typeface="Consolas" pitchFamily="49" charset="0"/>
                <a:cs typeface="Consolas" pitchFamily="49" charset="0"/>
              </a:rPr>
              <a:t>myShMemVar</a:t>
            </a:r>
            <a:r>
              <a:rPr lang="en-US" sz="1800" dirty="0">
                <a:solidFill>
                  <a:srgbClr val="0070C0"/>
                </a:solidFill>
                <a:latin typeface="Consolas" pitchFamily="49" charset="0"/>
                <a:cs typeface="Consolas" pitchFamily="49" charset="0"/>
              </a:rPr>
              <a:t>[50]</a:t>
            </a:r>
            <a:r>
              <a:rPr lang="en-US" sz="1800" dirty="0"/>
              <a:t> and the eight thread in the warp accesses </a:t>
            </a:r>
            <a:r>
              <a:rPr lang="en-US" sz="1800" dirty="0" err="1">
                <a:solidFill>
                  <a:srgbClr val="0070C0"/>
                </a:solidFill>
                <a:latin typeface="Consolas" pitchFamily="49" charset="0"/>
                <a:cs typeface="Consolas" pitchFamily="49" charset="0"/>
              </a:rPr>
              <a:t>myShMemVar</a:t>
            </a:r>
            <a:r>
              <a:rPr lang="en-US" sz="1800" dirty="0">
                <a:solidFill>
                  <a:srgbClr val="0070C0"/>
                </a:solidFill>
                <a:latin typeface="Consolas" pitchFamily="49" charset="0"/>
                <a:cs typeface="Consolas" pitchFamily="49" charset="0"/>
              </a:rPr>
              <a:t>[178]</a:t>
            </a:r>
            <a:r>
              <a:rPr lang="en-US" sz="1800" dirty="0"/>
              <a:t>, then you have a two-way bank conflict and the two transactions get serialized</a:t>
            </a:r>
          </a:p>
          <a:p>
            <a:pPr marL="574675" lvl="1" indent="-225425"/>
            <a:endParaRPr lang="en-US" sz="1800" dirty="0"/>
          </a:p>
          <a:p>
            <a:pPr marL="282575" indent="-282575"/>
            <a:r>
              <a:rPr lang="en-US" sz="2200" dirty="0"/>
              <a:t>IMPORTANT: There is no such thing as “bank conflicts” between threads belonging to different warps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2850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fontScale="90000"/>
          </a:bodyPr>
          <a:lstStyle/>
          <a:p>
            <a:r>
              <a:rPr lang="en-US" dirty="0"/>
              <a:t>Bank Addressing Examples</a:t>
            </a:r>
            <a:br>
              <a:rPr lang="en-US" dirty="0"/>
            </a:br>
            <a:r>
              <a:rPr lang="en-US" sz="2000" dirty="0"/>
              <a:t>Transactions Involving 4 Byte Words</a:t>
            </a:r>
          </a:p>
        </p:txBody>
      </p:sp>
      <p:sp>
        <p:nvSpPr>
          <p:cNvPr id="226307" name="Rectangle 3"/>
          <p:cNvSpPr>
            <a:spLocks noGrp="1" noChangeArrowheads="1"/>
          </p:cNvSpPr>
          <p:nvPr>
            <p:ph type="body" sz="half" idx="4294967295"/>
          </p:nvPr>
        </p:nvSpPr>
        <p:spPr>
          <a:xfrm>
            <a:off x="922863" y="1831181"/>
            <a:ext cx="3733800" cy="706438"/>
          </a:xfrm>
          <a:noFill/>
          <a:ln>
            <a:solidFill>
              <a:schemeClr val="tx1"/>
            </a:solidFill>
          </a:ln>
        </p:spPr>
        <p:txBody>
          <a:bodyPr/>
          <a:lstStyle/>
          <a:p>
            <a:pPr marL="457200" indent="-457200"/>
            <a:r>
              <a:rPr lang="en-US" sz="1800" dirty="0"/>
              <a:t>No Bank Conflicts</a:t>
            </a:r>
          </a:p>
          <a:p>
            <a:pPr marL="974725" lvl="1" indent="-403225"/>
            <a:r>
              <a:rPr lang="en-US" sz="1600" dirty="0"/>
              <a:t>Linear addressing stride == 1</a:t>
            </a:r>
          </a:p>
        </p:txBody>
      </p:sp>
      <p:sp>
        <p:nvSpPr>
          <p:cNvPr id="226308" name="Rectangle 4"/>
          <p:cNvSpPr>
            <a:spLocks noGrp="1" noChangeArrowheads="1"/>
          </p:cNvSpPr>
          <p:nvPr>
            <p:ph type="body" sz="half" idx="4294967295"/>
          </p:nvPr>
        </p:nvSpPr>
        <p:spPr>
          <a:xfrm>
            <a:off x="7437966" y="1835414"/>
            <a:ext cx="3589867" cy="702205"/>
          </a:xfrm>
          <a:noFill/>
          <a:ln>
            <a:solidFill>
              <a:schemeClr val="tx1"/>
            </a:solidFill>
          </a:ln>
        </p:spPr>
        <p:txBody>
          <a:bodyPr/>
          <a:lstStyle/>
          <a:p>
            <a:pPr marL="457200" indent="-457200"/>
            <a:r>
              <a:rPr lang="en-US" sz="1800"/>
              <a:t>No Bank Conflicts</a:t>
            </a:r>
          </a:p>
          <a:p>
            <a:pPr marL="974725" lvl="1" indent="-403225"/>
            <a:r>
              <a:rPr lang="en-US" sz="1600"/>
              <a:t>Random 1:1 Permutation</a:t>
            </a:r>
          </a:p>
        </p:txBody>
      </p:sp>
      <p:grpSp>
        <p:nvGrpSpPr>
          <p:cNvPr id="226309" name="Group 5"/>
          <p:cNvGrpSpPr>
            <a:grpSpLocks/>
          </p:cNvGrpSpPr>
          <p:nvPr/>
        </p:nvGrpSpPr>
        <p:grpSpPr bwMode="auto">
          <a:xfrm>
            <a:off x="922874" y="2667000"/>
            <a:ext cx="3657600" cy="3276600"/>
            <a:chOff x="432" y="1680"/>
            <a:chExt cx="2304" cy="2064"/>
          </a:xfrm>
        </p:grpSpPr>
        <p:grpSp>
          <p:nvGrpSpPr>
            <p:cNvPr id="226310" name="Group 6"/>
            <p:cNvGrpSpPr>
              <a:grpSpLocks/>
            </p:cNvGrpSpPr>
            <p:nvPr/>
          </p:nvGrpSpPr>
          <p:grpSpPr bwMode="auto">
            <a:xfrm>
              <a:off x="1968" y="1680"/>
              <a:ext cx="768" cy="2064"/>
              <a:chOff x="4656" y="1488"/>
              <a:chExt cx="768" cy="2064"/>
            </a:xfrm>
          </p:grpSpPr>
          <p:sp>
            <p:nvSpPr>
              <p:cNvPr id="22631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31</a:t>
                </a:r>
              </a:p>
            </p:txBody>
          </p:sp>
          <p:sp>
            <p:nvSpPr>
              <p:cNvPr id="22631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7</a:t>
                </a:r>
              </a:p>
            </p:txBody>
          </p:sp>
          <p:sp>
            <p:nvSpPr>
              <p:cNvPr id="22631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6</a:t>
                </a:r>
              </a:p>
            </p:txBody>
          </p:sp>
          <p:sp>
            <p:nvSpPr>
              <p:cNvPr id="22631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5</a:t>
                </a:r>
              </a:p>
            </p:txBody>
          </p:sp>
          <p:sp>
            <p:nvSpPr>
              <p:cNvPr id="22631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4</a:t>
                </a:r>
              </a:p>
            </p:txBody>
          </p:sp>
          <p:sp>
            <p:nvSpPr>
              <p:cNvPr id="22631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3</a:t>
                </a:r>
              </a:p>
            </p:txBody>
          </p:sp>
          <p:sp>
            <p:nvSpPr>
              <p:cNvPr id="22631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2</a:t>
                </a:r>
              </a:p>
            </p:txBody>
          </p:sp>
          <p:sp>
            <p:nvSpPr>
              <p:cNvPr id="22631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1</a:t>
                </a:r>
              </a:p>
            </p:txBody>
          </p:sp>
          <p:sp>
            <p:nvSpPr>
              <p:cNvPr id="22631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0</a:t>
                </a:r>
              </a:p>
            </p:txBody>
          </p:sp>
          <p:grpSp>
            <p:nvGrpSpPr>
              <p:cNvPr id="226320" name="Group 16"/>
              <p:cNvGrpSpPr>
                <a:grpSpLocks/>
              </p:cNvGrpSpPr>
              <p:nvPr/>
            </p:nvGrpSpPr>
            <p:grpSpPr bwMode="auto">
              <a:xfrm>
                <a:off x="5010" y="3000"/>
                <a:ext cx="48" cy="240"/>
                <a:chOff x="2400" y="2832"/>
                <a:chExt cx="48" cy="240"/>
              </a:xfrm>
            </p:grpSpPr>
            <p:sp>
              <p:nvSpPr>
                <p:cNvPr id="22632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2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2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grpSp>
          <p:nvGrpSpPr>
            <p:cNvPr id="226324" name="Group 20"/>
            <p:cNvGrpSpPr>
              <a:grpSpLocks/>
            </p:cNvGrpSpPr>
            <p:nvPr/>
          </p:nvGrpSpPr>
          <p:grpSpPr bwMode="auto">
            <a:xfrm>
              <a:off x="432" y="1680"/>
              <a:ext cx="768" cy="2064"/>
              <a:chOff x="4656" y="1488"/>
              <a:chExt cx="768" cy="2064"/>
            </a:xfrm>
          </p:grpSpPr>
          <p:sp>
            <p:nvSpPr>
              <p:cNvPr id="22632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Thread 31</a:t>
                </a:r>
              </a:p>
            </p:txBody>
          </p:sp>
          <p:sp>
            <p:nvSpPr>
              <p:cNvPr id="22632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7</a:t>
                </a:r>
              </a:p>
            </p:txBody>
          </p:sp>
          <p:sp>
            <p:nvSpPr>
              <p:cNvPr id="22632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6</a:t>
                </a:r>
              </a:p>
            </p:txBody>
          </p:sp>
          <p:sp>
            <p:nvSpPr>
              <p:cNvPr id="22632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5</a:t>
                </a:r>
              </a:p>
            </p:txBody>
          </p:sp>
          <p:sp>
            <p:nvSpPr>
              <p:cNvPr id="22632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4</a:t>
                </a:r>
              </a:p>
            </p:txBody>
          </p:sp>
          <p:sp>
            <p:nvSpPr>
              <p:cNvPr id="22633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3</a:t>
                </a:r>
              </a:p>
            </p:txBody>
          </p:sp>
          <p:sp>
            <p:nvSpPr>
              <p:cNvPr id="22633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2</a:t>
                </a:r>
              </a:p>
            </p:txBody>
          </p:sp>
          <p:sp>
            <p:nvSpPr>
              <p:cNvPr id="22633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1</a:t>
                </a:r>
              </a:p>
            </p:txBody>
          </p:sp>
          <p:sp>
            <p:nvSpPr>
              <p:cNvPr id="22633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0</a:t>
                </a:r>
              </a:p>
            </p:txBody>
          </p:sp>
          <p:grpSp>
            <p:nvGrpSpPr>
              <p:cNvPr id="226334" name="Group 30"/>
              <p:cNvGrpSpPr>
                <a:grpSpLocks/>
              </p:cNvGrpSpPr>
              <p:nvPr/>
            </p:nvGrpSpPr>
            <p:grpSpPr bwMode="auto">
              <a:xfrm>
                <a:off x="5010" y="3000"/>
                <a:ext cx="48" cy="240"/>
                <a:chOff x="2400" y="2832"/>
                <a:chExt cx="48" cy="240"/>
              </a:xfrm>
            </p:grpSpPr>
            <p:sp>
              <p:nvSpPr>
                <p:cNvPr id="22633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3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3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26338" name="AutoShape 34"/>
            <p:cNvCxnSpPr>
              <a:cxnSpLocks noChangeShapeType="1"/>
              <a:stCxn id="226333" idx="4"/>
              <a:endCxn id="226319" idx="2"/>
            </p:cNvCxnSpPr>
            <p:nvPr/>
          </p:nvCxnSpPr>
          <p:spPr bwMode="auto">
            <a:xfrm>
              <a:off x="1136" y="1832"/>
              <a:ext cx="832" cy="0"/>
            </a:xfrm>
            <a:prstGeom prst="straightConnector1">
              <a:avLst/>
            </a:prstGeom>
            <a:noFill/>
            <a:ln w="25400">
              <a:solidFill>
                <a:schemeClr val="tx1"/>
              </a:solidFill>
              <a:round/>
              <a:headEnd/>
              <a:tailEnd type="triangle" w="lg" len="lg"/>
            </a:ln>
            <a:effectLst/>
          </p:spPr>
        </p:cxnSp>
        <p:cxnSp>
          <p:nvCxnSpPr>
            <p:cNvPr id="226339" name="AutoShape 35"/>
            <p:cNvCxnSpPr>
              <a:cxnSpLocks noChangeShapeType="1"/>
              <a:stCxn id="226332" idx="4"/>
              <a:endCxn id="226318" idx="2"/>
            </p:cNvCxnSpPr>
            <p:nvPr/>
          </p:nvCxnSpPr>
          <p:spPr bwMode="auto">
            <a:xfrm>
              <a:off x="1136" y="2000"/>
              <a:ext cx="832" cy="0"/>
            </a:xfrm>
            <a:prstGeom prst="straightConnector1">
              <a:avLst/>
            </a:prstGeom>
            <a:noFill/>
            <a:ln w="25400">
              <a:solidFill>
                <a:schemeClr val="tx1"/>
              </a:solidFill>
              <a:round/>
              <a:headEnd/>
              <a:tailEnd type="triangle" w="lg" len="lg"/>
            </a:ln>
            <a:effectLst/>
          </p:spPr>
        </p:cxnSp>
        <p:cxnSp>
          <p:nvCxnSpPr>
            <p:cNvPr id="226340" name="AutoShape 36"/>
            <p:cNvCxnSpPr>
              <a:cxnSpLocks noChangeShapeType="1"/>
              <a:stCxn id="226331" idx="4"/>
              <a:endCxn id="226317" idx="2"/>
            </p:cNvCxnSpPr>
            <p:nvPr/>
          </p:nvCxnSpPr>
          <p:spPr bwMode="auto">
            <a:xfrm>
              <a:off x="1136" y="2174"/>
              <a:ext cx="832" cy="0"/>
            </a:xfrm>
            <a:prstGeom prst="straightConnector1">
              <a:avLst/>
            </a:prstGeom>
            <a:noFill/>
            <a:ln w="25400">
              <a:solidFill>
                <a:schemeClr val="tx1"/>
              </a:solidFill>
              <a:round/>
              <a:headEnd/>
              <a:tailEnd type="triangle" w="lg" len="lg"/>
            </a:ln>
            <a:effectLst/>
          </p:spPr>
        </p:cxnSp>
        <p:cxnSp>
          <p:nvCxnSpPr>
            <p:cNvPr id="226341" name="AutoShape 37"/>
            <p:cNvCxnSpPr>
              <a:cxnSpLocks noChangeShapeType="1"/>
              <a:stCxn id="226330" idx="4"/>
              <a:endCxn id="226316" idx="2"/>
            </p:cNvCxnSpPr>
            <p:nvPr/>
          </p:nvCxnSpPr>
          <p:spPr bwMode="auto">
            <a:xfrm>
              <a:off x="1136" y="2342"/>
              <a:ext cx="832" cy="0"/>
            </a:xfrm>
            <a:prstGeom prst="straightConnector1">
              <a:avLst/>
            </a:prstGeom>
            <a:noFill/>
            <a:ln w="25400">
              <a:solidFill>
                <a:schemeClr val="tx1"/>
              </a:solidFill>
              <a:round/>
              <a:headEnd/>
              <a:tailEnd type="triangle" w="lg" len="lg"/>
            </a:ln>
            <a:effectLst/>
          </p:spPr>
        </p:cxnSp>
        <p:cxnSp>
          <p:nvCxnSpPr>
            <p:cNvPr id="226342" name="AutoShape 38"/>
            <p:cNvCxnSpPr>
              <a:cxnSpLocks noChangeShapeType="1"/>
              <a:stCxn id="226329" idx="4"/>
              <a:endCxn id="226315" idx="2"/>
            </p:cNvCxnSpPr>
            <p:nvPr/>
          </p:nvCxnSpPr>
          <p:spPr bwMode="auto">
            <a:xfrm>
              <a:off x="1136" y="2516"/>
              <a:ext cx="832" cy="0"/>
            </a:xfrm>
            <a:prstGeom prst="straightConnector1">
              <a:avLst/>
            </a:prstGeom>
            <a:noFill/>
            <a:ln w="25400">
              <a:solidFill>
                <a:schemeClr val="tx1"/>
              </a:solidFill>
              <a:round/>
              <a:headEnd/>
              <a:tailEnd type="triangle" w="lg" len="lg"/>
            </a:ln>
            <a:effectLst/>
          </p:spPr>
        </p:cxnSp>
        <p:cxnSp>
          <p:nvCxnSpPr>
            <p:cNvPr id="226343" name="AutoShape 39"/>
            <p:cNvCxnSpPr>
              <a:cxnSpLocks noChangeShapeType="1"/>
              <a:stCxn id="226328" idx="4"/>
              <a:endCxn id="226314" idx="2"/>
            </p:cNvCxnSpPr>
            <p:nvPr/>
          </p:nvCxnSpPr>
          <p:spPr bwMode="auto">
            <a:xfrm>
              <a:off x="1136" y="2690"/>
              <a:ext cx="832" cy="0"/>
            </a:xfrm>
            <a:prstGeom prst="straightConnector1">
              <a:avLst/>
            </a:prstGeom>
            <a:noFill/>
            <a:ln w="25400">
              <a:solidFill>
                <a:schemeClr val="tx1"/>
              </a:solidFill>
              <a:round/>
              <a:headEnd/>
              <a:tailEnd type="triangle" w="lg" len="lg"/>
            </a:ln>
            <a:effectLst/>
          </p:spPr>
        </p:cxnSp>
        <p:cxnSp>
          <p:nvCxnSpPr>
            <p:cNvPr id="226344" name="AutoShape 40"/>
            <p:cNvCxnSpPr>
              <a:cxnSpLocks noChangeShapeType="1"/>
              <a:stCxn id="226327" idx="4"/>
              <a:endCxn id="226313" idx="2"/>
            </p:cNvCxnSpPr>
            <p:nvPr/>
          </p:nvCxnSpPr>
          <p:spPr bwMode="auto">
            <a:xfrm>
              <a:off x="1136" y="2858"/>
              <a:ext cx="832" cy="0"/>
            </a:xfrm>
            <a:prstGeom prst="straightConnector1">
              <a:avLst/>
            </a:prstGeom>
            <a:noFill/>
            <a:ln w="25400">
              <a:solidFill>
                <a:schemeClr val="tx1"/>
              </a:solidFill>
              <a:round/>
              <a:headEnd/>
              <a:tailEnd type="triangle" w="lg" len="lg"/>
            </a:ln>
            <a:effectLst/>
          </p:spPr>
        </p:cxnSp>
        <p:cxnSp>
          <p:nvCxnSpPr>
            <p:cNvPr id="226345" name="AutoShape 41"/>
            <p:cNvCxnSpPr>
              <a:cxnSpLocks noChangeShapeType="1"/>
              <a:stCxn id="226326" idx="4"/>
              <a:endCxn id="226312" idx="2"/>
            </p:cNvCxnSpPr>
            <p:nvPr/>
          </p:nvCxnSpPr>
          <p:spPr bwMode="auto">
            <a:xfrm>
              <a:off x="1136" y="3032"/>
              <a:ext cx="832" cy="0"/>
            </a:xfrm>
            <a:prstGeom prst="straightConnector1">
              <a:avLst/>
            </a:prstGeom>
            <a:noFill/>
            <a:ln w="25400">
              <a:solidFill>
                <a:schemeClr val="tx1"/>
              </a:solidFill>
              <a:round/>
              <a:headEnd/>
              <a:tailEnd type="triangle" w="lg" len="lg"/>
            </a:ln>
            <a:effectLst/>
          </p:spPr>
        </p:cxnSp>
        <p:cxnSp>
          <p:nvCxnSpPr>
            <p:cNvPr id="226346" name="AutoShape 42"/>
            <p:cNvCxnSpPr>
              <a:cxnSpLocks noChangeShapeType="1"/>
              <a:stCxn id="226325" idx="4"/>
              <a:endCxn id="226311" idx="2"/>
            </p:cNvCxnSpPr>
            <p:nvPr/>
          </p:nvCxnSpPr>
          <p:spPr bwMode="auto">
            <a:xfrm>
              <a:off x="1136" y="3656"/>
              <a:ext cx="832" cy="0"/>
            </a:xfrm>
            <a:prstGeom prst="straightConnector1">
              <a:avLst/>
            </a:prstGeom>
            <a:noFill/>
            <a:ln w="25400">
              <a:solidFill>
                <a:schemeClr val="tx1"/>
              </a:solidFill>
              <a:round/>
              <a:headEnd/>
              <a:tailEnd type="triangle" w="lg" len="lg"/>
            </a:ln>
            <a:effectLst/>
          </p:spPr>
        </p:cxnSp>
      </p:grpSp>
      <p:grpSp>
        <p:nvGrpSpPr>
          <p:cNvPr id="226347" name="Group 43"/>
          <p:cNvGrpSpPr>
            <a:grpSpLocks/>
          </p:cNvGrpSpPr>
          <p:nvPr/>
        </p:nvGrpSpPr>
        <p:grpSpPr bwMode="auto">
          <a:xfrm>
            <a:off x="7404099" y="2667000"/>
            <a:ext cx="3657600" cy="3276600"/>
            <a:chOff x="3024" y="1680"/>
            <a:chExt cx="2304" cy="2064"/>
          </a:xfrm>
        </p:grpSpPr>
        <p:grpSp>
          <p:nvGrpSpPr>
            <p:cNvPr id="226348" name="Group 44"/>
            <p:cNvGrpSpPr>
              <a:grpSpLocks/>
            </p:cNvGrpSpPr>
            <p:nvPr/>
          </p:nvGrpSpPr>
          <p:grpSpPr bwMode="auto">
            <a:xfrm>
              <a:off x="4560" y="1680"/>
              <a:ext cx="768" cy="2064"/>
              <a:chOff x="4656" y="1488"/>
              <a:chExt cx="768" cy="2064"/>
            </a:xfrm>
          </p:grpSpPr>
          <p:sp>
            <p:nvSpPr>
              <p:cNvPr id="226349" name="AutoShape 45"/>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Bank 31</a:t>
                </a:r>
              </a:p>
            </p:txBody>
          </p:sp>
          <p:sp>
            <p:nvSpPr>
              <p:cNvPr id="226350" name="AutoShape 46"/>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7</a:t>
                </a:r>
              </a:p>
            </p:txBody>
          </p:sp>
          <p:sp>
            <p:nvSpPr>
              <p:cNvPr id="226351" name="AutoShape 47"/>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6</a:t>
                </a:r>
              </a:p>
            </p:txBody>
          </p:sp>
          <p:sp>
            <p:nvSpPr>
              <p:cNvPr id="226352" name="AutoShape 48"/>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5</a:t>
                </a:r>
              </a:p>
            </p:txBody>
          </p:sp>
          <p:sp>
            <p:nvSpPr>
              <p:cNvPr id="226353" name="AutoShape 49"/>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4</a:t>
                </a:r>
              </a:p>
            </p:txBody>
          </p:sp>
          <p:sp>
            <p:nvSpPr>
              <p:cNvPr id="226354" name="AutoShape 50"/>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3</a:t>
                </a:r>
              </a:p>
            </p:txBody>
          </p:sp>
          <p:sp>
            <p:nvSpPr>
              <p:cNvPr id="226355" name="AutoShape 51"/>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2</a:t>
                </a:r>
              </a:p>
            </p:txBody>
          </p:sp>
          <p:sp>
            <p:nvSpPr>
              <p:cNvPr id="226356" name="AutoShape 52"/>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1</a:t>
                </a:r>
              </a:p>
            </p:txBody>
          </p:sp>
          <p:sp>
            <p:nvSpPr>
              <p:cNvPr id="226357" name="AutoShape 53"/>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Bank 0</a:t>
                </a:r>
              </a:p>
            </p:txBody>
          </p:sp>
          <p:grpSp>
            <p:nvGrpSpPr>
              <p:cNvPr id="226358" name="Group 54"/>
              <p:cNvGrpSpPr>
                <a:grpSpLocks/>
              </p:cNvGrpSpPr>
              <p:nvPr/>
            </p:nvGrpSpPr>
            <p:grpSpPr bwMode="auto">
              <a:xfrm>
                <a:off x="5010" y="3000"/>
                <a:ext cx="48" cy="240"/>
                <a:chOff x="2400" y="2832"/>
                <a:chExt cx="48" cy="240"/>
              </a:xfrm>
            </p:grpSpPr>
            <p:sp>
              <p:nvSpPr>
                <p:cNvPr id="226359" name="Oval 55"/>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60" name="Oval 56"/>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61" name="Oval 57"/>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grpSp>
          <p:nvGrpSpPr>
            <p:cNvPr id="226362" name="Group 58"/>
            <p:cNvGrpSpPr>
              <a:grpSpLocks/>
            </p:cNvGrpSpPr>
            <p:nvPr/>
          </p:nvGrpSpPr>
          <p:grpSpPr bwMode="auto">
            <a:xfrm>
              <a:off x="3024" y="1680"/>
              <a:ext cx="768" cy="2064"/>
              <a:chOff x="4656" y="1488"/>
              <a:chExt cx="768" cy="2064"/>
            </a:xfrm>
          </p:grpSpPr>
          <p:sp>
            <p:nvSpPr>
              <p:cNvPr id="226363" name="AutoShape 59"/>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dirty="0">
                    <a:solidFill>
                      <a:schemeClr val="bg1"/>
                    </a:solidFill>
                    <a:latin typeface="Arial" pitchFamily="34" charset="0"/>
                  </a:rPr>
                  <a:t>Thread 31</a:t>
                </a:r>
              </a:p>
            </p:txBody>
          </p:sp>
          <p:sp>
            <p:nvSpPr>
              <p:cNvPr id="226364" name="AutoShape 60"/>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7</a:t>
                </a:r>
              </a:p>
            </p:txBody>
          </p:sp>
          <p:sp>
            <p:nvSpPr>
              <p:cNvPr id="226365" name="AutoShape 61"/>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6</a:t>
                </a:r>
              </a:p>
            </p:txBody>
          </p:sp>
          <p:sp>
            <p:nvSpPr>
              <p:cNvPr id="226366" name="AutoShape 62"/>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5</a:t>
                </a:r>
              </a:p>
            </p:txBody>
          </p:sp>
          <p:sp>
            <p:nvSpPr>
              <p:cNvPr id="226367" name="AutoShape 63"/>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4</a:t>
                </a:r>
              </a:p>
            </p:txBody>
          </p:sp>
          <p:sp>
            <p:nvSpPr>
              <p:cNvPr id="226368" name="AutoShape 64"/>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3</a:t>
                </a:r>
              </a:p>
            </p:txBody>
          </p:sp>
          <p:sp>
            <p:nvSpPr>
              <p:cNvPr id="226369" name="AutoShape 65"/>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2</a:t>
                </a:r>
              </a:p>
            </p:txBody>
          </p:sp>
          <p:sp>
            <p:nvSpPr>
              <p:cNvPr id="226370" name="AutoShape 66"/>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1</a:t>
                </a:r>
              </a:p>
            </p:txBody>
          </p:sp>
          <p:sp>
            <p:nvSpPr>
              <p:cNvPr id="226371" name="AutoShape 67"/>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a:solidFill>
                      <a:schemeClr val="bg1"/>
                    </a:solidFill>
                    <a:latin typeface="Arial" pitchFamily="34" charset="0"/>
                  </a:rPr>
                  <a:t>Thread 0</a:t>
                </a:r>
              </a:p>
            </p:txBody>
          </p:sp>
          <p:grpSp>
            <p:nvGrpSpPr>
              <p:cNvPr id="226372" name="Group 68"/>
              <p:cNvGrpSpPr>
                <a:grpSpLocks/>
              </p:cNvGrpSpPr>
              <p:nvPr/>
            </p:nvGrpSpPr>
            <p:grpSpPr bwMode="auto">
              <a:xfrm>
                <a:off x="5010" y="3000"/>
                <a:ext cx="48" cy="240"/>
                <a:chOff x="2400" y="2832"/>
                <a:chExt cx="48" cy="240"/>
              </a:xfrm>
            </p:grpSpPr>
            <p:sp>
              <p:nvSpPr>
                <p:cNvPr id="226373" name="Oval 69"/>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74" name="Oval 70"/>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6375" name="Oval 71"/>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26376" name="AutoShape 72"/>
            <p:cNvCxnSpPr>
              <a:cxnSpLocks noChangeShapeType="1"/>
              <a:stCxn id="226371" idx="4"/>
              <a:endCxn id="226356" idx="2"/>
            </p:cNvCxnSpPr>
            <p:nvPr/>
          </p:nvCxnSpPr>
          <p:spPr bwMode="auto">
            <a:xfrm>
              <a:off x="3728" y="1832"/>
              <a:ext cx="832" cy="168"/>
            </a:xfrm>
            <a:prstGeom prst="straightConnector1">
              <a:avLst/>
            </a:prstGeom>
            <a:noFill/>
            <a:ln w="25400">
              <a:solidFill>
                <a:schemeClr val="tx1"/>
              </a:solidFill>
              <a:round/>
              <a:headEnd/>
              <a:tailEnd type="triangle" w="lg" len="lg"/>
            </a:ln>
            <a:effectLst/>
          </p:spPr>
        </p:cxnSp>
        <p:cxnSp>
          <p:nvCxnSpPr>
            <p:cNvPr id="226377" name="AutoShape 73"/>
            <p:cNvCxnSpPr>
              <a:cxnSpLocks noChangeShapeType="1"/>
              <a:stCxn id="226370" idx="4"/>
              <a:endCxn id="226352" idx="2"/>
            </p:cNvCxnSpPr>
            <p:nvPr/>
          </p:nvCxnSpPr>
          <p:spPr bwMode="auto">
            <a:xfrm>
              <a:off x="3728" y="2000"/>
              <a:ext cx="832" cy="690"/>
            </a:xfrm>
            <a:prstGeom prst="straightConnector1">
              <a:avLst/>
            </a:prstGeom>
            <a:noFill/>
            <a:ln w="25400">
              <a:solidFill>
                <a:schemeClr val="tx1"/>
              </a:solidFill>
              <a:round/>
              <a:headEnd/>
              <a:tailEnd type="triangle" w="lg" len="lg"/>
            </a:ln>
            <a:effectLst/>
          </p:spPr>
        </p:cxnSp>
        <p:cxnSp>
          <p:nvCxnSpPr>
            <p:cNvPr id="226378" name="AutoShape 74"/>
            <p:cNvCxnSpPr>
              <a:cxnSpLocks noChangeShapeType="1"/>
              <a:stCxn id="226369" idx="4"/>
              <a:endCxn id="226355" idx="2"/>
            </p:cNvCxnSpPr>
            <p:nvPr/>
          </p:nvCxnSpPr>
          <p:spPr bwMode="auto">
            <a:xfrm>
              <a:off x="3728" y="2174"/>
              <a:ext cx="832" cy="0"/>
            </a:xfrm>
            <a:prstGeom prst="straightConnector1">
              <a:avLst/>
            </a:prstGeom>
            <a:noFill/>
            <a:ln w="25400">
              <a:solidFill>
                <a:schemeClr val="tx1"/>
              </a:solidFill>
              <a:round/>
              <a:headEnd/>
              <a:tailEnd type="triangle" w="lg" len="lg"/>
            </a:ln>
            <a:effectLst/>
          </p:spPr>
        </p:cxnSp>
        <p:cxnSp>
          <p:nvCxnSpPr>
            <p:cNvPr id="226379" name="AutoShape 75"/>
            <p:cNvCxnSpPr>
              <a:cxnSpLocks noChangeShapeType="1"/>
              <a:stCxn id="226368" idx="4"/>
              <a:endCxn id="226357" idx="2"/>
            </p:cNvCxnSpPr>
            <p:nvPr/>
          </p:nvCxnSpPr>
          <p:spPr bwMode="auto">
            <a:xfrm flipV="1">
              <a:off x="3728" y="1832"/>
              <a:ext cx="832" cy="510"/>
            </a:xfrm>
            <a:prstGeom prst="straightConnector1">
              <a:avLst/>
            </a:prstGeom>
            <a:noFill/>
            <a:ln w="25400">
              <a:solidFill>
                <a:schemeClr val="tx1"/>
              </a:solidFill>
              <a:round/>
              <a:headEnd/>
              <a:tailEnd type="triangle" w="lg" len="lg"/>
            </a:ln>
            <a:effectLst/>
          </p:spPr>
        </p:cxnSp>
        <p:cxnSp>
          <p:nvCxnSpPr>
            <p:cNvPr id="226380" name="AutoShape 76"/>
            <p:cNvCxnSpPr>
              <a:cxnSpLocks noChangeShapeType="1"/>
              <a:stCxn id="226367" idx="4"/>
              <a:endCxn id="226354" idx="2"/>
            </p:cNvCxnSpPr>
            <p:nvPr/>
          </p:nvCxnSpPr>
          <p:spPr bwMode="auto">
            <a:xfrm flipV="1">
              <a:off x="3728" y="2342"/>
              <a:ext cx="832" cy="174"/>
            </a:xfrm>
            <a:prstGeom prst="straightConnector1">
              <a:avLst/>
            </a:prstGeom>
            <a:noFill/>
            <a:ln w="25400">
              <a:solidFill>
                <a:schemeClr val="tx1"/>
              </a:solidFill>
              <a:round/>
              <a:headEnd/>
              <a:tailEnd type="triangle" w="lg" len="lg"/>
            </a:ln>
            <a:effectLst/>
          </p:spPr>
        </p:cxnSp>
        <p:cxnSp>
          <p:nvCxnSpPr>
            <p:cNvPr id="226381" name="AutoShape 77"/>
            <p:cNvCxnSpPr>
              <a:cxnSpLocks noChangeShapeType="1"/>
              <a:stCxn id="226366" idx="4"/>
              <a:endCxn id="226350" idx="2"/>
            </p:cNvCxnSpPr>
            <p:nvPr/>
          </p:nvCxnSpPr>
          <p:spPr bwMode="auto">
            <a:xfrm>
              <a:off x="3728" y="2690"/>
              <a:ext cx="832" cy="342"/>
            </a:xfrm>
            <a:prstGeom prst="straightConnector1">
              <a:avLst/>
            </a:prstGeom>
            <a:noFill/>
            <a:ln w="25400">
              <a:solidFill>
                <a:schemeClr val="tx1"/>
              </a:solidFill>
              <a:round/>
              <a:headEnd/>
              <a:tailEnd type="triangle" w="lg" len="lg"/>
            </a:ln>
            <a:effectLst/>
          </p:spPr>
        </p:cxnSp>
        <p:cxnSp>
          <p:nvCxnSpPr>
            <p:cNvPr id="226382" name="AutoShape 78"/>
            <p:cNvCxnSpPr>
              <a:cxnSpLocks noChangeShapeType="1"/>
              <a:stCxn id="226365" idx="4"/>
              <a:endCxn id="226351" idx="2"/>
            </p:cNvCxnSpPr>
            <p:nvPr/>
          </p:nvCxnSpPr>
          <p:spPr bwMode="auto">
            <a:xfrm>
              <a:off x="3728" y="2858"/>
              <a:ext cx="832" cy="0"/>
            </a:xfrm>
            <a:prstGeom prst="straightConnector1">
              <a:avLst/>
            </a:prstGeom>
            <a:noFill/>
            <a:ln w="25400">
              <a:solidFill>
                <a:schemeClr val="tx1"/>
              </a:solidFill>
              <a:round/>
              <a:headEnd/>
              <a:tailEnd type="triangle" w="lg" len="lg"/>
            </a:ln>
            <a:effectLst/>
          </p:spPr>
        </p:cxnSp>
        <p:cxnSp>
          <p:nvCxnSpPr>
            <p:cNvPr id="226383" name="AutoShape 79"/>
            <p:cNvCxnSpPr>
              <a:cxnSpLocks noChangeShapeType="1"/>
              <a:stCxn id="226364" idx="4"/>
              <a:endCxn id="226349" idx="2"/>
            </p:cNvCxnSpPr>
            <p:nvPr/>
          </p:nvCxnSpPr>
          <p:spPr bwMode="auto">
            <a:xfrm>
              <a:off x="3728" y="3032"/>
              <a:ext cx="832" cy="624"/>
            </a:xfrm>
            <a:prstGeom prst="straightConnector1">
              <a:avLst/>
            </a:prstGeom>
            <a:noFill/>
            <a:ln w="25400">
              <a:solidFill>
                <a:schemeClr val="tx1"/>
              </a:solidFill>
              <a:round/>
              <a:headEnd/>
              <a:tailEnd type="triangle" w="lg" len="lg"/>
            </a:ln>
            <a:effectLst/>
          </p:spPr>
        </p:cxnSp>
        <p:cxnSp>
          <p:nvCxnSpPr>
            <p:cNvPr id="226384" name="AutoShape 80"/>
            <p:cNvCxnSpPr>
              <a:cxnSpLocks noChangeShapeType="1"/>
              <a:stCxn id="226363" idx="4"/>
              <a:endCxn id="226353" idx="2"/>
            </p:cNvCxnSpPr>
            <p:nvPr/>
          </p:nvCxnSpPr>
          <p:spPr bwMode="auto">
            <a:xfrm flipV="1">
              <a:off x="3728" y="2516"/>
              <a:ext cx="832" cy="1140"/>
            </a:xfrm>
            <a:prstGeom prst="straightConnector1">
              <a:avLst/>
            </a:prstGeom>
            <a:noFill/>
            <a:ln w="25400">
              <a:solidFill>
                <a:schemeClr val="tx1"/>
              </a:solidFill>
              <a:round/>
              <a:headEnd/>
              <a:tailEnd type="triangle" w="lg" len="lg"/>
            </a:ln>
            <a:effectLst/>
          </p:spPr>
        </p:cxnSp>
      </p:grpSp>
      <mc:AlternateContent xmlns:mc="http://schemas.openxmlformats.org/markup-compatibility/2006" xmlns:a14="http://schemas.microsoft.com/office/drawing/2010/main">
        <mc:Choice Requires="a14">
          <p:sp>
            <p:nvSpPr>
              <p:cNvPr id="82" name="Rectangle 81"/>
              <p:cNvSpPr/>
              <p:nvPr/>
            </p:nvSpPr>
            <p:spPr>
              <a:xfrm>
                <a:off x="69687" y="6575370"/>
                <a:ext cx="631904" cy="215444"/>
              </a:xfrm>
              <a:prstGeom prst="rect">
                <a:avLst/>
              </a:prstGeom>
            </p:spPr>
            <p:txBody>
              <a:bodyPr wrap="none">
                <a:spAutoFit/>
              </a:bodyPr>
              <a:lstStyle/>
              <a:p>
                <a:r>
                  <a:rPr lang="en-US" sz="800" dirty="0"/>
                  <a:t>[NVIDIA]</a:t>
                </a:r>
                <a14:m>
                  <m:oMath xmlns:m="http://schemas.openxmlformats.org/officeDocument/2006/math">
                    <m:r>
                      <a:rPr lang="en-US" sz="800" b="0" i="1" smtClean="0">
                        <a:latin typeface="Cambria Math" panose="02040503050406030204" pitchFamily="18" charset="0"/>
                      </a:rPr>
                      <m:t>→</m:t>
                    </m:r>
                  </m:oMath>
                </a14:m>
                <a:endParaRPr lang="en-US" sz="800" dirty="0"/>
              </a:p>
            </p:txBody>
          </p:sp>
        </mc:Choice>
        <mc:Fallback xmlns="">
          <p:sp>
            <p:nvSpPr>
              <p:cNvPr id="82" name="Rectangle 81"/>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3"/>
                <a:stretch>
                  <a:fillRect b="-1142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49842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Bank Addressing Examples</a:t>
            </a:r>
            <a:br>
              <a:rPr lang="en-US" dirty="0"/>
            </a:br>
            <a:r>
              <a:rPr lang="en-US" sz="2000" dirty="0"/>
              <a:t>Transactions Involving 4 Byte Words</a:t>
            </a:r>
            <a:endParaRPr lang="en-US" dirty="0"/>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77</a:t>
            </a:fld>
            <a:endParaRPr lang="en-US" altLang="en-US"/>
          </a:p>
        </p:txBody>
      </p:sp>
      <p:pic>
        <p:nvPicPr>
          <p:cNvPr id="2050" name="Picture 2" descr="C:\Users\negrut\Academic\Classes\ME964\SupportMaterial\NVIDAmaterial\steveRennichMemJuly2011\Capture7.PNG"/>
          <p:cNvPicPr>
            <a:picLocks noChangeAspect="1" noChangeArrowheads="1"/>
          </p:cNvPicPr>
          <p:nvPr/>
        </p:nvPicPr>
        <p:blipFill rotWithShape="1">
          <a:blip r:embed="rId3">
            <a:extLst>
              <a:ext uri="{28A0092B-C50C-407E-A947-70E740481C1C}">
                <a14:useLocalDpi xmlns:a14="http://schemas.microsoft.com/office/drawing/2010/main" val="0"/>
              </a:ext>
            </a:extLst>
          </a:blip>
          <a:srcRect l="50139" t="24817" r="6636" b="14103"/>
          <a:stretch/>
        </p:blipFill>
        <p:spPr bwMode="auto">
          <a:xfrm>
            <a:off x="7281334" y="2649692"/>
            <a:ext cx="3952474" cy="3390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199" y="2046709"/>
            <a:ext cx="4470399" cy="523220"/>
          </a:xfrm>
          <a:prstGeom prst="rect">
            <a:avLst/>
          </a:prstGeom>
        </p:spPr>
        <p:txBody>
          <a:bodyPr wrap="square">
            <a:spAutoFit/>
          </a:bodyPr>
          <a:lstStyle/>
          <a:p>
            <a:r>
              <a:rPr lang="en-US" sz="1400" dirty="0">
                <a:latin typeface="+mj-lt"/>
              </a:rPr>
              <a:t>A case in which only the even banks end up being accessed, and the warps access different words in each bank</a:t>
            </a:r>
          </a:p>
        </p:txBody>
      </p:sp>
      <p:sp>
        <p:nvSpPr>
          <p:cNvPr id="6" name="Rectangle 5"/>
          <p:cNvSpPr/>
          <p:nvPr/>
        </p:nvSpPr>
        <p:spPr>
          <a:xfrm>
            <a:off x="6886904" y="2046709"/>
            <a:ext cx="4741333" cy="523220"/>
          </a:xfrm>
          <a:prstGeom prst="rect">
            <a:avLst/>
          </a:prstGeom>
        </p:spPr>
        <p:txBody>
          <a:bodyPr wrap="square">
            <a:spAutoFit/>
          </a:bodyPr>
          <a:lstStyle/>
          <a:p>
            <a:r>
              <a:rPr lang="en-US" sz="1400" dirty="0">
                <a:latin typeface="+mj-lt"/>
              </a:rPr>
              <a:t>A case in which the 32 threads in a warp access only banks 0, 8, 16, and 24 (and different words in these four banks)</a:t>
            </a:r>
          </a:p>
        </p:txBody>
      </p:sp>
      <p:pic>
        <p:nvPicPr>
          <p:cNvPr id="7" name="Picture 2" descr="C:\Users\negrut\Academic\Classes\ME964\SupportMaterial\NVIDAmaterial\steveRennichMemJuly2011\Capture7.PNG"/>
          <p:cNvPicPr>
            <a:picLocks noChangeAspect="1" noChangeArrowheads="1"/>
          </p:cNvPicPr>
          <p:nvPr/>
        </p:nvPicPr>
        <p:blipFill rotWithShape="1">
          <a:blip r:embed="rId3">
            <a:extLst>
              <a:ext uri="{28A0092B-C50C-407E-A947-70E740481C1C}">
                <a14:useLocalDpi xmlns:a14="http://schemas.microsoft.com/office/drawing/2010/main" val="0"/>
              </a:ext>
            </a:extLst>
          </a:blip>
          <a:srcRect l="6018" t="24817" r="49722" b="14103"/>
          <a:stretch/>
        </p:blipFill>
        <p:spPr bwMode="auto">
          <a:xfrm>
            <a:off x="820867" y="2649692"/>
            <a:ext cx="4047065" cy="3390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69687" y="6575370"/>
                <a:ext cx="631904" cy="215444"/>
              </a:xfrm>
              <a:prstGeom prst="rect">
                <a:avLst/>
              </a:prstGeom>
            </p:spPr>
            <p:txBody>
              <a:bodyPr wrap="none">
                <a:spAutoFit/>
              </a:bodyPr>
              <a:lstStyle/>
              <a:p>
                <a:r>
                  <a:rPr lang="en-US" sz="800" dirty="0"/>
                  <a:t>[NVIDIA]</a:t>
                </a:r>
                <a14:m>
                  <m:oMath xmlns:m="http://schemas.openxmlformats.org/officeDocument/2006/math">
                    <m:r>
                      <a:rPr lang="en-US" sz="800" b="0" i="1" smtClean="0">
                        <a:latin typeface="Cambria Math" panose="02040503050406030204" pitchFamily="18" charset="0"/>
                      </a:rPr>
                      <m:t>→</m:t>
                    </m:r>
                  </m:oMath>
                </a14:m>
                <a:endParaRPr lang="en-US" sz="800" dirty="0"/>
              </a:p>
            </p:txBody>
          </p:sp>
        </mc:Choice>
        <mc:Fallback xmlns="">
          <p:sp>
            <p:nvSpPr>
              <p:cNvPr id="4" name="Rectangle 3"/>
              <p:cNvSpPr>
                <a:spLocks noRot="1" noChangeAspect="1" noMove="1" noResize="1" noEditPoints="1" noAdjustHandles="1" noChangeArrowheads="1" noChangeShapeType="1" noTextEdit="1"/>
              </p:cNvSpPr>
              <p:nvPr/>
            </p:nvSpPr>
            <p:spPr>
              <a:xfrm>
                <a:off x="69687" y="6575370"/>
                <a:ext cx="631904" cy="215444"/>
              </a:xfrm>
              <a:prstGeom prst="rect">
                <a:avLst/>
              </a:prstGeom>
              <a:blipFill>
                <a:blip r:embed="rId4"/>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51422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78</a:t>
            </a:fld>
            <a:endParaRPr lang="en-US" altLang="en-US"/>
          </a:p>
        </p:txBody>
      </p:sp>
      <p:pic>
        <p:nvPicPr>
          <p:cNvPr id="3074" name="Picture 2" descr="C:\Users\negrut\Academic\Classes\ME964\SupportMaterial\NVIDAmaterial\steveRennichMemJuly2011\Capture8Multicast.PNG"/>
          <p:cNvPicPr>
            <a:picLocks noChangeAspect="1" noChangeArrowheads="1"/>
          </p:cNvPicPr>
          <p:nvPr/>
        </p:nvPicPr>
        <p:blipFill rotWithShape="1">
          <a:blip r:embed="rId3">
            <a:extLst>
              <a:ext uri="{28A0092B-C50C-407E-A947-70E740481C1C}">
                <a14:useLocalDpi xmlns:a14="http://schemas.microsoft.com/office/drawing/2010/main" val="0"/>
              </a:ext>
            </a:extLst>
          </a:blip>
          <a:srcRect l="5841" t="27120" r="50004" b="15235"/>
          <a:stretch/>
        </p:blipFill>
        <p:spPr bwMode="auto">
          <a:xfrm>
            <a:off x="659916" y="2836333"/>
            <a:ext cx="4037512" cy="3277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394113" y="1096124"/>
            <a:ext cx="8839200"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457200" indent="-457200">
              <a:lnSpc>
                <a:spcPct val="90000"/>
              </a:lnSpc>
            </a:pPr>
            <a:r>
              <a:rPr lang="en-US" sz="2200" dirty="0"/>
              <a:t>Two “no conflict” scenarios, </a:t>
            </a:r>
            <a:r>
              <a:rPr lang="en-US" sz="2200" u="sng" dirty="0">
                <a:solidFill>
                  <a:srgbClr val="0070C0"/>
                </a:solidFill>
              </a:rPr>
              <a:t>reading</a:t>
            </a:r>
            <a:r>
              <a:rPr lang="en-US" sz="2200" dirty="0"/>
              <a:t> operations:</a:t>
            </a:r>
          </a:p>
          <a:p>
            <a:pPr marL="806450" lvl="1" indent="-457200">
              <a:lnSpc>
                <a:spcPct val="90000"/>
              </a:lnSpc>
            </a:pPr>
            <a:r>
              <a:rPr lang="en-US" sz="1800" dirty="0"/>
              <a:t>Broadcast: all threads in a warp access the same word in a bank</a:t>
            </a:r>
          </a:p>
          <a:p>
            <a:pPr marL="806450" lvl="1" indent="-457200">
              <a:lnSpc>
                <a:spcPct val="90000"/>
              </a:lnSpc>
            </a:pPr>
            <a:r>
              <a:rPr lang="en-US" sz="1800" dirty="0"/>
              <a:t>Multicast: several threads in a warp access the same word in the same bank</a:t>
            </a:r>
          </a:p>
        </p:txBody>
      </p:sp>
      <p:grpSp>
        <p:nvGrpSpPr>
          <p:cNvPr id="4" name="Group 3"/>
          <p:cNvGrpSpPr/>
          <p:nvPr/>
        </p:nvGrpSpPr>
        <p:grpSpPr>
          <a:xfrm>
            <a:off x="6481234" y="2836333"/>
            <a:ext cx="3928533" cy="3277275"/>
            <a:chOff x="6096000" y="2806390"/>
            <a:chExt cx="3928533" cy="3277275"/>
          </a:xfrm>
        </p:grpSpPr>
        <p:pic>
          <p:nvPicPr>
            <p:cNvPr id="7" name="Picture 2" descr="C:\Users\negrut\Academic\Classes\ME964\SupportMaterial\NVIDAmaterial\steveRennichMemJuly2011\Capture8Multicas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692" t="27120" r="7345" b="15235"/>
            <a:stretch/>
          </p:blipFill>
          <p:spPr bwMode="auto">
            <a:xfrm>
              <a:off x="6096000" y="2806390"/>
              <a:ext cx="3928533" cy="3277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36367" y="2836333"/>
              <a:ext cx="2002366" cy="245534"/>
            </a:xfrm>
            <a:prstGeom prst="rect">
              <a:avLst/>
            </a:prstGeom>
            <a:solidFill>
              <a:srgbClr val="030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0612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sz="3500" dirty="0"/>
              <a:t>Linear Addressing</a:t>
            </a:r>
          </a:p>
        </p:txBody>
      </p:sp>
      <p:sp>
        <p:nvSpPr>
          <p:cNvPr id="234499" name="Rectangle 3"/>
          <p:cNvSpPr>
            <a:spLocks noGrp="1" noChangeArrowheads="1"/>
          </p:cNvSpPr>
          <p:nvPr>
            <p:ph type="body" idx="4294967295"/>
          </p:nvPr>
        </p:nvSpPr>
        <p:spPr>
          <a:xfrm>
            <a:off x="875370" y="1125400"/>
            <a:ext cx="10885449" cy="2743200"/>
          </a:xfrm>
        </p:spPr>
        <p:txBody>
          <a:bodyPr/>
          <a:lstStyle/>
          <a:p>
            <a:pPr marL="457200" indent="-457200"/>
            <a:r>
              <a:rPr lang="en-US" sz="2200" dirty="0"/>
              <a:t>Given:</a:t>
            </a:r>
          </a:p>
          <a:p>
            <a:pPr marL="0" indent="0">
              <a:buNone/>
            </a:pPr>
            <a:r>
              <a:rPr lang="en-US" sz="2000" dirty="0">
                <a:solidFill>
                  <a:srgbClr val="FF00FF"/>
                </a:solidFill>
                <a:latin typeface="Consolas" pitchFamily="49" charset="0"/>
                <a:cs typeface="Consolas" pitchFamily="49" charset="0"/>
              </a:rPr>
              <a:t>__shared__</a:t>
            </a:r>
            <a:r>
              <a:rPr lang="en-US" sz="2000" dirty="0">
                <a:solidFill>
                  <a:prstClr val="black"/>
                </a:solidFill>
                <a:latin typeface="Consolas" pitchFamily="49" charset="0"/>
                <a:cs typeface="Consolas" pitchFamily="49" charset="0"/>
              </a:rPr>
              <a:t> </a:t>
            </a:r>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a:t>
            </a:r>
            <a:r>
              <a:rPr lang="en-US" sz="2000" dirty="0" err="1">
                <a:solidFill>
                  <a:prstClr val="black"/>
                </a:solidFill>
                <a:latin typeface="Consolas" pitchFamily="49" charset="0"/>
                <a:cs typeface="Consolas" pitchFamily="49" charset="0"/>
              </a:rPr>
              <a:t>sharedM</a:t>
            </a:r>
            <a:r>
              <a:rPr lang="en-US" sz="2000" dirty="0">
                <a:solidFill>
                  <a:prstClr val="black"/>
                </a:solidFill>
                <a:latin typeface="Consolas" pitchFamily="49" charset="0"/>
                <a:cs typeface="Consolas" pitchFamily="49" charset="0"/>
              </a:rPr>
              <a:t>[256]; </a:t>
            </a:r>
          </a:p>
          <a:p>
            <a:pPr marL="0" indent="0">
              <a:buNone/>
            </a:pPr>
            <a:r>
              <a:rPr lang="en-US" sz="2000" dirty="0">
                <a:solidFill>
                  <a:srgbClr val="0000FF"/>
                </a:solidFill>
                <a:latin typeface="Consolas" pitchFamily="49" charset="0"/>
                <a:cs typeface="Consolas" pitchFamily="49" charset="0"/>
              </a:rPr>
              <a:t>float</a:t>
            </a:r>
            <a:r>
              <a:rPr lang="en-US" sz="2000" dirty="0">
                <a:solidFill>
                  <a:prstClr val="black"/>
                </a:solidFill>
                <a:latin typeface="Consolas" pitchFamily="49" charset="0"/>
                <a:cs typeface="Consolas" pitchFamily="49" charset="0"/>
              </a:rPr>
              <a:t> foo =  </a:t>
            </a:r>
            <a:r>
              <a:rPr lang="en-US" sz="2000" dirty="0" err="1" smtClean="0">
                <a:solidFill>
                  <a:prstClr val="black"/>
                </a:solidFill>
                <a:latin typeface="Consolas" pitchFamily="49" charset="0"/>
                <a:cs typeface="Consolas" pitchFamily="49" charset="0"/>
              </a:rPr>
              <a:t>sharedM</a:t>
            </a:r>
            <a:r>
              <a:rPr lang="en-US" sz="2000" dirty="0" smtClean="0">
                <a:solidFill>
                  <a:prstClr val="black"/>
                </a:solidFill>
                <a:latin typeface="Consolas" pitchFamily="49" charset="0"/>
                <a:cs typeface="Consolas" pitchFamily="49" charset="0"/>
              </a:rPr>
              <a:t>[</a:t>
            </a:r>
            <a:r>
              <a:rPr lang="en-US" sz="2000" dirty="0" err="1" smtClean="0">
                <a:solidFill>
                  <a:prstClr val="black"/>
                </a:solidFill>
                <a:latin typeface="Consolas" pitchFamily="49" charset="0"/>
                <a:cs typeface="Consolas" pitchFamily="49" charset="0"/>
              </a:rPr>
              <a:t>baseIndex</a:t>
            </a:r>
            <a:r>
              <a:rPr lang="en-US" sz="2000" dirty="0" smtClean="0">
                <a:solidFill>
                  <a:prstClr val="black"/>
                </a:solidFill>
                <a:latin typeface="Consolas" pitchFamily="49" charset="0"/>
                <a:cs typeface="Consolas" pitchFamily="49" charset="0"/>
              </a:rPr>
              <a:t> </a:t>
            </a:r>
            <a:r>
              <a:rPr lang="en-US" sz="2000" dirty="0">
                <a:solidFill>
                  <a:prstClr val="black"/>
                </a:solidFill>
                <a:latin typeface="Consolas" pitchFamily="49" charset="0"/>
                <a:cs typeface="Consolas" pitchFamily="49" charset="0"/>
              </a:rPr>
              <a:t>+ s * </a:t>
            </a:r>
            <a:r>
              <a:rPr lang="en-US" sz="2000" dirty="0" err="1">
                <a:solidFill>
                  <a:srgbClr val="FF00FF"/>
                </a:solidFill>
                <a:latin typeface="Consolas" pitchFamily="49" charset="0"/>
                <a:cs typeface="Consolas" pitchFamily="49" charset="0"/>
              </a:rPr>
              <a:t>threadIdx</a:t>
            </a:r>
            <a:r>
              <a:rPr lang="en-US" sz="2000" dirty="0" err="1">
                <a:solidFill>
                  <a:prstClr val="black"/>
                </a:solidFill>
                <a:latin typeface="Consolas" pitchFamily="49" charset="0"/>
                <a:cs typeface="Consolas" pitchFamily="49" charset="0"/>
              </a:rPr>
              <a:t>.x</a:t>
            </a:r>
            <a:r>
              <a:rPr lang="en-US" sz="2000" dirty="0">
                <a:solidFill>
                  <a:prstClr val="black"/>
                </a:solidFill>
                <a:latin typeface="Consolas" pitchFamily="49" charset="0"/>
                <a:cs typeface="Consolas" pitchFamily="49" charset="0"/>
              </a:rPr>
              <a:t>];</a:t>
            </a:r>
          </a:p>
          <a:p>
            <a:pPr marL="457200" indent="-457200" algn="ctr">
              <a:buNone/>
            </a:pPr>
            <a:endParaRPr lang="en-US" sz="2000" dirty="0">
              <a:solidFill>
                <a:schemeClr val="tx2"/>
              </a:solidFill>
            </a:endParaRPr>
          </a:p>
          <a:p>
            <a:pPr marL="457200" indent="-457200"/>
            <a:r>
              <a:rPr lang="en-US" sz="2200" dirty="0"/>
              <a:t>This is bank-conflict-free if </a:t>
            </a:r>
            <a:r>
              <a:rPr lang="en-US" dirty="0">
                <a:solidFill>
                  <a:srgbClr val="0070C0"/>
                </a:solidFill>
                <a:latin typeface="Consolas" pitchFamily="49" charset="0"/>
                <a:cs typeface="Consolas" pitchFamily="49" charset="0"/>
              </a:rPr>
              <a:t>s</a:t>
            </a:r>
            <a:r>
              <a:rPr lang="en-US" sz="2200" dirty="0"/>
              <a:t> shares no common factors with the number of banks </a:t>
            </a:r>
          </a:p>
          <a:p>
            <a:pPr marL="974725" lvl="1" indent="-403225"/>
            <a:r>
              <a:rPr lang="en-US" dirty="0"/>
              <a:t>Conclusion: you are fine if </a:t>
            </a:r>
            <a:r>
              <a:rPr lang="en-US" dirty="0">
                <a:solidFill>
                  <a:srgbClr val="0070C0"/>
                </a:solidFill>
                <a:latin typeface="Consolas" pitchFamily="49" charset="0"/>
                <a:cs typeface="Consolas" pitchFamily="49" charset="0"/>
              </a:rPr>
              <a:t>s</a:t>
            </a:r>
            <a:r>
              <a:rPr lang="en-US" dirty="0"/>
              <a:t> is </a:t>
            </a:r>
            <a:r>
              <a:rPr lang="en-US" u="sng" dirty="0"/>
              <a:t>odd</a:t>
            </a:r>
            <a:endParaRPr lang="en-US" u="sng" dirty="0">
              <a:solidFill>
                <a:schemeClr val="accent2"/>
              </a:solidFill>
            </a:endParaRPr>
          </a:p>
        </p:txBody>
      </p:sp>
      <p:grpSp>
        <p:nvGrpSpPr>
          <p:cNvPr id="5" name="Group 4"/>
          <p:cNvGrpSpPr/>
          <p:nvPr/>
        </p:nvGrpSpPr>
        <p:grpSpPr>
          <a:xfrm>
            <a:off x="6584795" y="3707123"/>
            <a:ext cx="2209800" cy="2554287"/>
            <a:chOff x="6584795" y="3707123"/>
            <a:chExt cx="2209800" cy="2554287"/>
          </a:xfrm>
        </p:grpSpPr>
        <p:grpSp>
          <p:nvGrpSpPr>
            <p:cNvPr id="234539" name="Group 43"/>
            <p:cNvGrpSpPr>
              <a:grpSpLocks/>
            </p:cNvGrpSpPr>
            <p:nvPr/>
          </p:nvGrpSpPr>
          <p:grpSpPr bwMode="auto">
            <a:xfrm>
              <a:off x="8057995" y="3975410"/>
              <a:ext cx="736600" cy="2286000"/>
              <a:chOff x="4656" y="1488"/>
              <a:chExt cx="768" cy="2064"/>
            </a:xfrm>
          </p:grpSpPr>
          <p:sp>
            <p:nvSpPr>
              <p:cNvPr id="234540" name="AutoShape 44"/>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34541" name="AutoShape 45"/>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34542" name="AutoShape 46"/>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34543" name="AutoShape 47"/>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34544" name="AutoShape 48"/>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4</a:t>
                </a:r>
              </a:p>
            </p:txBody>
          </p:sp>
          <p:sp>
            <p:nvSpPr>
              <p:cNvPr id="234545" name="AutoShape 49"/>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a:t>
                </a:r>
              </a:p>
            </p:txBody>
          </p:sp>
          <p:sp>
            <p:nvSpPr>
              <p:cNvPr id="234546" name="AutoShape 50"/>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34547" name="AutoShape 51"/>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1</a:t>
                </a:r>
              </a:p>
            </p:txBody>
          </p:sp>
          <p:sp>
            <p:nvSpPr>
              <p:cNvPr id="234548" name="AutoShape 52"/>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grpSp>
            <p:nvGrpSpPr>
              <p:cNvPr id="234549" name="Group 53"/>
              <p:cNvGrpSpPr>
                <a:grpSpLocks/>
              </p:cNvGrpSpPr>
              <p:nvPr/>
            </p:nvGrpSpPr>
            <p:grpSpPr bwMode="auto">
              <a:xfrm>
                <a:off x="5010" y="3000"/>
                <a:ext cx="48" cy="240"/>
                <a:chOff x="2400" y="2832"/>
                <a:chExt cx="48" cy="240"/>
              </a:xfrm>
            </p:grpSpPr>
            <p:sp>
              <p:nvSpPr>
                <p:cNvPr id="234550"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51"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52"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grpSp>
          <p:nvGrpSpPr>
            <p:cNvPr id="234553" name="Group 57"/>
            <p:cNvGrpSpPr>
              <a:grpSpLocks/>
            </p:cNvGrpSpPr>
            <p:nvPr/>
          </p:nvGrpSpPr>
          <p:grpSpPr bwMode="auto">
            <a:xfrm>
              <a:off x="6584795" y="3975410"/>
              <a:ext cx="736600" cy="2286000"/>
              <a:chOff x="4656" y="1488"/>
              <a:chExt cx="768" cy="2064"/>
            </a:xfrm>
          </p:grpSpPr>
          <p:sp>
            <p:nvSpPr>
              <p:cNvPr id="234554"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31</a:t>
                </a:r>
              </a:p>
            </p:txBody>
          </p:sp>
          <p:sp>
            <p:nvSpPr>
              <p:cNvPr id="234555"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7</a:t>
                </a:r>
              </a:p>
            </p:txBody>
          </p:sp>
          <p:sp>
            <p:nvSpPr>
              <p:cNvPr id="234556"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6</a:t>
                </a:r>
              </a:p>
            </p:txBody>
          </p:sp>
          <p:sp>
            <p:nvSpPr>
              <p:cNvPr id="234557"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5</a:t>
                </a:r>
              </a:p>
            </p:txBody>
          </p:sp>
          <p:sp>
            <p:nvSpPr>
              <p:cNvPr id="234558"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4</a:t>
                </a:r>
              </a:p>
            </p:txBody>
          </p:sp>
          <p:sp>
            <p:nvSpPr>
              <p:cNvPr id="234559"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34560"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34561"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34562"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grpSp>
            <p:nvGrpSpPr>
              <p:cNvPr id="234563" name="Group 67"/>
              <p:cNvGrpSpPr>
                <a:grpSpLocks/>
              </p:cNvGrpSpPr>
              <p:nvPr/>
            </p:nvGrpSpPr>
            <p:grpSpPr bwMode="auto">
              <a:xfrm>
                <a:off x="5010" y="3000"/>
                <a:ext cx="48" cy="240"/>
                <a:chOff x="2400" y="2832"/>
                <a:chExt cx="48" cy="240"/>
              </a:xfrm>
            </p:grpSpPr>
            <p:sp>
              <p:nvSpPr>
                <p:cNvPr id="234564"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65"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66"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34567" name="AutoShape 71"/>
            <p:cNvCxnSpPr>
              <a:cxnSpLocks noChangeShapeType="1"/>
              <a:stCxn id="234562" idx="4"/>
              <a:endCxn id="234548" idx="2"/>
            </p:cNvCxnSpPr>
            <p:nvPr/>
          </p:nvCxnSpPr>
          <p:spPr bwMode="auto">
            <a:xfrm>
              <a:off x="7259484" y="4143685"/>
              <a:ext cx="798513" cy="0"/>
            </a:xfrm>
            <a:prstGeom prst="straightConnector1">
              <a:avLst/>
            </a:prstGeom>
            <a:noFill/>
            <a:ln w="12700">
              <a:solidFill>
                <a:schemeClr val="tx1"/>
              </a:solidFill>
              <a:round/>
              <a:headEnd/>
              <a:tailEnd type="triangle" w="lg" len="lg"/>
            </a:ln>
            <a:effectLst/>
          </p:spPr>
        </p:cxnSp>
        <p:cxnSp>
          <p:nvCxnSpPr>
            <p:cNvPr id="234568" name="AutoShape 72"/>
            <p:cNvCxnSpPr>
              <a:cxnSpLocks noChangeShapeType="1"/>
              <a:stCxn id="234561" idx="4"/>
              <a:endCxn id="234545" idx="2"/>
            </p:cNvCxnSpPr>
            <p:nvPr/>
          </p:nvCxnSpPr>
          <p:spPr bwMode="auto">
            <a:xfrm>
              <a:off x="7249958" y="4329424"/>
              <a:ext cx="808038" cy="379413"/>
            </a:xfrm>
            <a:prstGeom prst="straightConnector1">
              <a:avLst/>
            </a:prstGeom>
            <a:noFill/>
            <a:ln w="12700">
              <a:solidFill>
                <a:schemeClr val="tx1"/>
              </a:solidFill>
              <a:round/>
              <a:headEnd/>
              <a:tailEnd type="triangle" w="lg" len="lg"/>
            </a:ln>
            <a:effectLst/>
          </p:spPr>
        </p:cxnSp>
        <p:cxnSp>
          <p:nvCxnSpPr>
            <p:cNvPr id="234569" name="AutoShape 73"/>
            <p:cNvCxnSpPr>
              <a:cxnSpLocks noChangeShapeType="1"/>
              <a:stCxn id="234560" idx="4"/>
              <a:endCxn id="234542" idx="2"/>
            </p:cNvCxnSpPr>
            <p:nvPr/>
          </p:nvCxnSpPr>
          <p:spPr bwMode="auto">
            <a:xfrm>
              <a:off x="7251545" y="4523098"/>
              <a:ext cx="806450" cy="757238"/>
            </a:xfrm>
            <a:prstGeom prst="straightConnector1">
              <a:avLst/>
            </a:prstGeom>
            <a:noFill/>
            <a:ln w="12700">
              <a:solidFill>
                <a:schemeClr val="tx1"/>
              </a:solidFill>
              <a:round/>
              <a:headEnd/>
              <a:tailEnd type="triangle" w="lg" len="lg"/>
            </a:ln>
            <a:effectLst/>
          </p:spPr>
        </p:cxnSp>
        <p:cxnSp>
          <p:nvCxnSpPr>
            <p:cNvPr id="234570" name="AutoShape 74"/>
            <p:cNvCxnSpPr>
              <a:cxnSpLocks noChangeShapeType="1"/>
              <a:stCxn id="234559" idx="4"/>
            </p:cNvCxnSpPr>
            <p:nvPr/>
          </p:nvCxnSpPr>
          <p:spPr bwMode="auto">
            <a:xfrm>
              <a:off x="7251545" y="4708836"/>
              <a:ext cx="857250" cy="942975"/>
            </a:xfrm>
            <a:prstGeom prst="straightConnector1">
              <a:avLst/>
            </a:prstGeom>
            <a:noFill/>
            <a:ln w="12700">
              <a:solidFill>
                <a:schemeClr val="tx1"/>
              </a:solidFill>
              <a:prstDash val="dash"/>
              <a:round/>
              <a:headEnd/>
              <a:tailEnd type="triangle" w="lg" len="lg"/>
            </a:ln>
            <a:effectLst/>
          </p:spPr>
        </p:cxnSp>
        <p:cxnSp>
          <p:nvCxnSpPr>
            <p:cNvPr id="234571" name="AutoShape 75"/>
            <p:cNvCxnSpPr>
              <a:cxnSpLocks noChangeShapeType="1"/>
            </p:cNvCxnSpPr>
            <p:nvPr/>
          </p:nvCxnSpPr>
          <p:spPr bwMode="auto">
            <a:xfrm flipV="1">
              <a:off x="6987473" y="4354195"/>
              <a:ext cx="1009294" cy="1508494"/>
            </a:xfrm>
            <a:prstGeom prst="straightConnector1">
              <a:avLst/>
            </a:prstGeom>
            <a:noFill/>
            <a:ln w="12700">
              <a:solidFill>
                <a:schemeClr val="tx1"/>
              </a:solidFill>
              <a:prstDash val="dash"/>
              <a:round/>
              <a:headEnd/>
              <a:tailEnd type="triangle" w="lg" len="lg"/>
            </a:ln>
            <a:effectLst/>
          </p:spPr>
        </p:cxnSp>
        <p:cxnSp>
          <p:nvCxnSpPr>
            <p:cNvPr id="234575" name="AutoShape 79"/>
            <p:cNvCxnSpPr>
              <a:cxnSpLocks noChangeShapeType="1"/>
              <a:stCxn id="234554" idx="4"/>
            </p:cNvCxnSpPr>
            <p:nvPr/>
          </p:nvCxnSpPr>
          <p:spPr bwMode="auto">
            <a:xfrm flipV="1">
              <a:off x="7250782" y="5809527"/>
              <a:ext cx="1029618" cy="354283"/>
            </a:xfrm>
            <a:prstGeom prst="straightConnector1">
              <a:avLst/>
            </a:prstGeom>
            <a:noFill/>
            <a:ln w="12700">
              <a:solidFill>
                <a:schemeClr val="tx1"/>
              </a:solidFill>
              <a:prstDash val="dash"/>
              <a:round/>
              <a:headEnd/>
              <a:tailEnd type="triangle" w="lg" len="lg"/>
            </a:ln>
            <a:effectLst/>
          </p:spPr>
        </p:cxnSp>
        <p:sp>
          <p:nvSpPr>
            <p:cNvPr id="234576" name="Text Box 80"/>
            <p:cNvSpPr txBox="1">
              <a:spLocks noChangeArrowheads="1"/>
            </p:cNvSpPr>
            <p:nvPr/>
          </p:nvSpPr>
          <p:spPr bwMode="auto">
            <a:xfrm>
              <a:off x="7407120" y="3707123"/>
              <a:ext cx="558800" cy="366712"/>
            </a:xfrm>
            <a:prstGeom prst="rect">
              <a:avLst/>
            </a:prstGeom>
            <a:noFill/>
            <a:ln w="9525">
              <a:noFill/>
              <a:miter lim="800000"/>
              <a:headEnd/>
              <a:tailEnd/>
            </a:ln>
            <a:effectLst/>
          </p:spPr>
          <p:txBody>
            <a:bodyPr wrap="none">
              <a:spAutoFit/>
            </a:bodyPr>
            <a:lstStyle/>
            <a:p>
              <a:r>
                <a:rPr lang="en-US">
                  <a:latin typeface="Arial" pitchFamily="34" charset="0"/>
                </a:rPr>
                <a:t>s=3</a:t>
              </a:r>
            </a:p>
          </p:txBody>
        </p:sp>
      </p:grpSp>
      <p:grpSp>
        <p:nvGrpSpPr>
          <p:cNvPr id="4" name="Group 3"/>
          <p:cNvGrpSpPr/>
          <p:nvPr/>
        </p:nvGrpSpPr>
        <p:grpSpPr>
          <a:xfrm>
            <a:off x="3079595" y="3670611"/>
            <a:ext cx="2209800" cy="2590799"/>
            <a:chOff x="3079595" y="3670611"/>
            <a:chExt cx="2209800" cy="2590799"/>
          </a:xfrm>
        </p:grpSpPr>
        <p:grpSp>
          <p:nvGrpSpPr>
            <p:cNvPr id="234500" name="Group 4"/>
            <p:cNvGrpSpPr>
              <a:grpSpLocks/>
            </p:cNvGrpSpPr>
            <p:nvPr/>
          </p:nvGrpSpPr>
          <p:grpSpPr bwMode="auto">
            <a:xfrm>
              <a:off x="3079595" y="3975410"/>
              <a:ext cx="2209800" cy="2286000"/>
              <a:chOff x="432" y="1680"/>
              <a:chExt cx="2304" cy="2064"/>
            </a:xfrm>
          </p:grpSpPr>
          <p:grpSp>
            <p:nvGrpSpPr>
              <p:cNvPr id="234501" name="Group 5"/>
              <p:cNvGrpSpPr>
                <a:grpSpLocks/>
              </p:cNvGrpSpPr>
              <p:nvPr/>
            </p:nvGrpSpPr>
            <p:grpSpPr bwMode="auto">
              <a:xfrm>
                <a:off x="1968" y="1680"/>
                <a:ext cx="768" cy="2064"/>
                <a:chOff x="4656" y="1488"/>
                <a:chExt cx="768" cy="2064"/>
              </a:xfrm>
            </p:grpSpPr>
            <p:sp>
              <p:nvSpPr>
                <p:cNvPr id="234502" name="AutoShape 6"/>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34503" name="AutoShape 7"/>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34504" name="AutoShape 8"/>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34505" name="AutoShape 9"/>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34506" name="AutoShape 10"/>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4</a:t>
                  </a:r>
                </a:p>
              </p:txBody>
            </p:sp>
            <p:sp>
              <p:nvSpPr>
                <p:cNvPr id="234507" name="AutoShape 11"/>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a:t>
                  </a:r>
                </a:p>
              </p:txBody>
            </p:sp>
            <p:sp>
              <p:nvSpPr>
                <p:cNvPr id="234508" name="AutoShape 12"/>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34509" name="AutoShape 13"/>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1</a:t>
                  </a:r>
                </a:p>
              </p:txBody>
            </p:sp>
            <p:sp>
              <p:nvSpPr>
                <p:cNvPr id="234510" name="AutoShape 14"/>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grpSp>
              <p:nvGrpSpPr>
                <p:cNvPr id="234511" name="Group 15"/>
                <p:cNvGrpSpPr>
                  <a:grpSpLocks/>
                </p:cNvGrpSpPr>
                <p:nvPr/>
              </p:nvGrpSpPr>
              <p:grpSpPr bwMode="auto">
                <a:xfrm>
                  <a:off x="5010" y="3000"/>
                  <a:ext cx="48" cy="240"/>
                  <a:chOff x="2400" y="2832"/>
                  <a:chExt cx="48" cy="240"/>
                </a:xfrm>
              </p:grpSpPr>
              <p:sp>
                <p:nvSpPr>
                  <p:cNvPr id="234512" name="Oval 16"/>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13" name="Oval 17"/>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14" name="Oval 18"/>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grpSp>
            <p:nvGrpSpPr>
              <p:cNvPr id="234515" name="Group 19"/>
              <p:cNvGrpSpPr>
                <a:grpSpLocks/>
              </p:cNvGrpSpPr>
              <p:nvPr/>
            </p:nvGrpSpPr>
            <p:grpSpPr bwMode="auto">
              <a:xfrm>
                <a:off x="432" y="1680"/>
                <a:ext cx="768" cy="2064"/>
                <a:chOff x="4656" y="1488"/>
                <a:chExt cx="768" cy="2064"/>
              </a:xfrm>
            </p:grpSpPr>
            <p:sp>
              <p:nvSpPr>
                <p:cNvPr id="234516" name="AutoShape 20"/>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31</a:t>
                  </a:r>
                </a:p>
              </p:txBody>
            </p:sp>
            <p:sp>
              <p:nvSpPr>
                <p:cNvPr id="234517" name="AutoShape 21"/>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7</a:t>
                  </a:r>
                </a:p>
              </p:txBody>
            </p:sp>
            <p:sp>
              <p:nvSpPr>
                <p:cNvPr id="234518" name="AutoShape 22"/>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6</a:t>
                  </a:r>
                </a:p>
              </p:txBody>
            </p:sp>
            <p:sp>
              <p:nvSpPr>
                <p:cNvPr id="234519" name="AutoShape 23"/>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5</a:t>
                  </a:r>
                </a:p>
              </p:txBody>
            </p:sp>
            <p:sp>
              <p:nvSpPr>
                <p:cNvPr id="234520" name="AutoShape 24"/>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4</a:t>
                  </a:r>
                </a:p>
              </p:txBody>
            </p:sp>
            <p:sp>
              <p:nvSpPr>
                <p:cNvPr id="234521" name="AutoShape 25"/>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34522" name="AutoShape 26"/>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34523" name="AutoShape 27"/>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34524" name="AutoShape 28"/>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grpSp>
              <p:nvGrpSpPr>
                <p:cNvPr id="234525" name="Group 29"/>
                <p:cNvGrpSpPr>
                  <a:grpSpLocks/>
                </p:cNvGrpSpPr>
                <p:nvPr/>
              </p:nvGrpSpPr>
              <p:grpSpPr bwMode="auto">
                <a:xfrm>
                  <a:off x="5010" y="3000"/>
                  <a:ext cx="48" cy="240"/>
                  <a:chOff x="2400" y="2832"/>
                  <a:chExt cx="48" cy="240"/>
                </a:xfrm>
              </p:grpSpPr>
              <p:sp>
                <p:nvSpPr>
                  <p:cNvPr id="234526" name="Oval 30"/>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27" name="Oval 31"/>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4528" name="Oval 32"/>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34529" name="AutoShape 33"/>
              <p:cNvCxnSpPr>
                <a:cxnSpLocks noChangeShapeType="1"/>
                <a:stCxn id="234524" idx="4"/>
                <a:endCxn id="234510" idx="2"/>
              </p:cNvCxnSpPr>
              <p:nvPr/>
            </p:nvCxnSpPr>
            <p:spPr bwMode="auto">
              <a:xfrm>
                <a:off x="1136" y="1832"/>
                <a:ext cx="832" cy="0"/>
              </a:xfrm>
              <a:prstGeom prst="straightConnector1">
                <a:avLst/>
              </a:prstGeom>
              <a:noFill/>
              <a:ln w="12700">
                <a:solidFill>
                  <a:schemeClr val="tx1"/>
                </a:solidFill>
                <a:round/>
                <a:headEnd/>
                <a:tailEnd type="triangle" w="lg" len="lg"/>
              </a:ln>
              <a:effectLst/>
            </p:spPr>
          </p:cxnSp>
          <p:cxnSp>
            <p:nvCxnSpPr>
              <p:cNvPr id="234530" name="AutoShape 34"/>
              <p:cNvCxnSpPr>
                <a:cxnSpLocks noChangeShapeType="1"/>
                <a:stCxn id="234523" idx="4"/>
                <a:endCxn id="234509" idx="2"/>
              </p:cNvCxnSpPr>
              <p:nvPr/>
            </p:nvCxnSpPr>
            <p:spPr bwMode="auto">
              <a:xfrm>
                <a:off x="1136" y="2000"/>
                <a:ext cx="832" cy="0"/>
              </a:xfrm>
              <a:prstGeom prst="straightConnector1">
                <a:avLst/>
              </a:prstGeom>
              <a:noFill/>
              <a:ln w="12700">
                <a:solidFill>
                  <a:schemeClr val="tx1"/>
                </a:solidFill>
                <a:round/>
                <a:headEnd/>
                <a:tailEnd type="triangle" w="lg" len="lg"/>
              </a:ln>
              <a:effectLst/>
            </p:spPr>
          </p:cxnSp>
          <p:cxnSp>
            <p:nvCxnSpPr>
              <p:cNvPr id="234531" name="AutoShape 35"/>
              <p:cNvCxnSpPr>
                <a:cxnSpLocks noChangeShapeType="1"/>
                <a:stCxn id="234522" idx="4"/>
                <a:endCxn id="234508" idx="2"/>
              </p:cNvCxnSpPr>
              <p:nvPr/>
            </p:nvCxnSpPr>
            <p:spPr bwMode="auto">
              <a:xfrm>
                <a:off x="1136" y="2174"/>
                <a:ext cx="832" cy="0"/>
              </a:xfrm>
              <a:prstGeom prst="straightConnector1">
                <a:avLst/>
              </a:prstGeom>
              <a:noFill/>
              <a:ln w="12700">
                <a:solidFill>
                  <a:schemeClr val="tx1"/>
                </a:solidFill>
                <a:round/>
                <a:headEnd/>
                <a:tailEnd type="triangle" w="lg" len="lg"/>
              </a:ln>
              <a:effectLst/>
            </p:spPr>
          </p:cxnSp>
          <p:cxnSp>
            <p:nvCxnSpPr>
              <p:cNvPr id="234532" name="AutoShape 36"/>
              <p:cNvCxnSpPr>
                <a:cxnSpLocks noChangeShapeType="1"/>
                <a:stCxn id="234521" idx="4"/>
                <a:endCxn id="234507" idx="2"/>
              </p:cNvCxnSpPr>
              <p:nvPr/>
            </p:nvCxnSpPr>
            <p:spPr bwMode="auto">
              <a:xfrm>
                <a:off x="1136" y="2342"/>
                <a:ext cx="832" cy="0"/>
              </a:xfrm>
              <a:prstGeom prst="straightConnector1">
                <a:avLst/>
              </a:prstGeom>
              <a:noFill/>
              <a:ln w="12700">
                <a:solidFill>
                  <a:schemeClr val="tx1"/>
                </a:solidFill>
                <a:round/>
                <a:headEnd/>
                <a:tailEnd type="triangle" w="lg" len="lg"/>
              </a:ln>
              <a:effectLst/>
            </p:spPr>
          </p:cxnSp>
          <p:cxnSp>
            <p:nvCxnSpPr>
              <p:cNvPr id="234533" name="AutoShape 37"/>
              <p:cNvCxnSpPr>
                <a:cxnSpLocks noChangeShapeType="1"/>
                <a:stCxn id="234520" idx="4"/>
                <a:endCxn id="234506" idx="2"/>
              </p:cNvCxnSpPr>
              <p:nvPr/>
            </p:nvCxnSpPr>
            <p:spPr bwMode="auto">
              <a:xfrm>
                <a:off x="1136" y="2516"/>
                <a:ext cx="832" cy="0"/>
              </a:xfrm>
              <a:prstGeom prst="straightConnector1">
                <a:avLst/>
              </a:prstGeom>
              <a:noFill/>
              <a:ln w="12700">
                <a:solidFill>
                  <a:schemeClr val="tx1"/>
                </a:solidFill>
                <a:round/>
                <a:headEnd/>
                <a:tailEnd type="triangle" w="lg" len="lg"/>
              </a:ln>
              <a:effectLst/>
            </p:spPr>
          </p:cxnSp>
          <p:cxnSp>
            <p:nvCxnSpPr>
              <p:cNvPr id="234534" name="AutoShape 38"/>
              <p:cNvCxnSpPr>
                <a:cxnSpLocks noChangeShapeType="1"/>
                <a:stCxn id="234519" idx="4"/>
                <a:endCxn id="234505" idx="2"/>
              </p:cNvCxnSpPr>
              <p:nvPr/>
            </p:nvCxnSpPr>
            <p:spPr bwMode="auto">
              <a:xfrm>
                <a:off x="1136" y="2690"/>
                <a:ext cx="832" cy="0"/>
              </a:xfrm>
              <a:prstGeom prst="straightConnector1">
                <a:avLst/>
              </a:prstGeom>
              <a:noFill/>
              <a:ln w="12700">
                <a:solidFill>
                  <a:schemeClr val="tx1"/>
                </a:solidFill>
                <a:round/>
                <a:headEnd/>
                <a:tailEnd type="triangle" w="lg" len="lg"/>
              </a:ln>
              <a:effectLst/>
            </p:spPr>
          </p:cxnSp>
          <p:cxnSp>
            <p:nvCxnSpPr>
              <p:cNvPr id="234535" name="AutoShape 39"/>
              <p:cNvCxnSpPr>
                <a:cxnSpLocks noChangeShapeType="1"/>
                <a:stCxn id="234518" idx="4"/>
                <a:endCxn id="234504" idx="2"/>
              </p:cNvCxnSpPr>
              <p:nvPr/>
            </p:nvCxnSpPr>
            <p:spPr bwMode="auto">
              <a:xfrm>
                <a:off x="1136" y="2858"/>
                <a:ext cx="832" cy="0"/>
              </a:xfrm>
              <a:prstGeom prst="straightConnector1">
                <a:avLst/>
              </a:prstGeom>
              <a:noFill/>
              <a:ln w="12700">
                <a:solidFill>
                  <a:schemeClr val="tx1"/>
                </a:solidFill>
                <a:round/>
                <a:headEnd/>
                <a:tailEnd type="triangle" w="lg" len="lg"/>
              </a:ln>
              <a:effectLst/>
            </p:spPr>
          </p:cxnSp>
          <p:cxnSp>
            <p:nvCxnSpPr>
              <p:cNvPr id="234536" name="AutoShape 40"/>
              <p:cNvCxnSpPr>
                <a:cxnSpLocks noChangeShapeType="1"/>
                <a:stCxn id="234517" idx="4"/>
                <a:endCxn id="234503" idx="2"/>
              </p:cNvCxnSpPr>
              <p:nvPr/>
            </p:nvCxnSpPr>
            <p:spPr bwMode="auto">
              <a:xfrm>
                <a:off x="1136" y="3032"/>
                <a:ext cx="832" cy="0"/>
              </a:xfrm>
              <a:prstGeom prst="straightConnector1">
                <a:avLst/>
              </a:prstGeom>
              <a:noFill/>
              <a:ln w="12700">
                <a:solidFill>
                  <a:schemeClr val="tx1"/>
                </a:solidFill>
                <a:round/>
                <a:headEnd/>
                <a:tailEnd type="triangle" w="lg" len="lg"/>
              </a:ln>
              <a:effectLst/>
            </p:spPr>
          </p:cxnSp>
          <p:cxnSp>
            <p:nvCxnSpPr>
              <p:cNvPr id="234537" name="AutoShape 41"/>
              <p:cNvCxnSpPr>
                <a:cxnSpLocks noChangeShapeType="1"/>
                <a:stCxn id="234516" idx="4"/>
                <a:endCxn id="234502" idx="2"/>
              </p:cNvCxnSpPr>
              <p:nvPr/>
            </p:nvCxnSpPr>
            <p:spPr bwMode="auto">
              <a:xfrm>
                <a:off x="1136" y="3656"/>
                <a:ext cx="832" cy="0"/>
              </a:xfrm>
              <a:prstGeom prst="straightConnector1">
                <a:avLst/>
              </a:prstGeom>
              <a:noFill/>
              <a:ln w="12700">
                <a:solidFill>
                  <a:schemeClr val="tx1"/>
                </a:solidFill>
                <a:round/>
                <a:headEnd/>
                <a:tailEnd type="triangle" w="lg" len="lg"/>
              </a:ln>
              <a:effectLst/>
            </p:spPr>
          </p:cxnSp>
        </p:grpSp>
        <p:sp>
          <p:nvSpPr>
            <p:cNvPr id="234577" name="Text Box 81"/>
            <p:cNvSpPr txBox="1">
              <a:spLocks noChangeArrowheads="1"/>
            </p:cNvSpPr>
            <p:nvPr/>
          </p:nvSpPr>
          <p:spPr bwMode="auto">
            <a:xfrm>
              <a:off x="3892395" y="3670611"/>
              <a:ext cx="558800" cy="366713"/>
            </a:xfrm>
            <a:prstGeom prst="rect">
              <a:avLst/>
            </a:prstGeom>
            <a:noFill/>
            <a:ln w="9525">
              <a:noFill/>
              <a:miter lim="800000"/>
              <a:headEnd/>
              <a:tailEnd/>
            </a:ln>
            <a:effectLst/>
          </p:spPr>
          <p:txBody>
            <a:bodyPr wrap="none">
              <a:spAutoFit/>
            </a:bodyPr>
            <a:lstStyle/>
            <a:p>
              <a:r>
                <a:rPr lang="en-US">
                  <a:latin typeface="Arial" pitchFamily="34" charset="0"/>
                </a:rPr>
                <a:t>s=1</a:t>
              </a:r>
            </a:p>
          </p:txBody>
        </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Down Arrow 2"/>
          <p:cNvSpPr/>
          <p:nvPr/>
        </p:nvSpPr>
        <p:spPr>
          <a:xfrm rot="10800000">
            <a:off x="5491289" y="2244436"/>
            <a:ext cx="303171" cy="322729"/>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074" y="6551850"/>
            <a:ext cx="3275256" cy="261610"/>
          </a:xfrm>
          <a:prstGeom prst="rect">
            <a:avLst/>
          </a:prstGeom>
          <a:ln>
            <a:solidFill>
              <a:srgbClr val="0070C0"/>
            </a:solidFill>
          </a:ln>
        </p:spPr>
        <p:txBody>
          <a:bodyPr wrap="none">
            <a:spAutoFit/>
          </a:bodyPr>
          <a:lstStyle/>
          <a:p>
            <a:r>
              <a:rPr lang="en-US" sz="1100" dirty="0" smtClean="0"/>
              <a:t>Note: </a:t>
            </a:r>
            <a:r>
              <a:rPr lang="en-US" sz="1100" dirty="0" err="1" smtClean="0">
                <a:latin typeface="Consolas" panose="020B0609020204030204" pitchFamily="49" charset="0"/>
              </a:rPr>
              <a:t>baseIndex</a:t>
            </a:r>
            <a:r>
              <a:rPr lang="en-US" sz="1100" dirty="0" smtClean="0"/>
              <a:t> assumed 0 (zero) in these two pics</a:t>
            </a:r>
            <a:endParaRPr lang="en-US" sz="1100" dirty="0"/>
          </a:p>
        </p:txBody>
      </p:sp>
    </p:spTree>
    <p:extLst>
      <p:ext uri="{BB962C8B-B14F-4D97-AF65-F5344CB8AC3E}">
        <p14:creationId xmlns:p14="http://schemas.microsoft.com/office/powerpoint/2010/main" val="483164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49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449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solidFill>
                  <a:srgbClr val="00B050"/>
                </a:solidFill>
              </a:rPr>
              <a:t>Device-Level</a:t>
            </a:r>
            <a:r>
              <a:rPr lang="en-US" dirty="0"/>
              <a:t> Scheduler</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8</a:t>
            </a:fld>
            <a:endParaRPr lang="en-US" altLang="en-US">
              <a:solidFill>
                <a:srgbClr val="000000"/>
              </a:solidFill>
            </a:endParaRPr>
          </a:p>
        </p:txBody>
      </p:sp>
      <p:sp>
        <p:nvSpPr>
          <p:cNvPr id="181251" name="Rectangle 3"/>
          <p:cNvSpPr>
            <a:spLocks noGrp="1" noChangeArrowheads="1"/>
          </p:cNvSpPr>
          <p:nvPr>
            <p:ph type="body" idx="4294967295"/>
          </p:nvPr>
        </p:nvSpPr>
        <p:spPr>
          <a:xfrm>
            <a:off x="368300" y="996950"/>
            <a:ext cx="5537200" cy="5638800"/>
          </a:xfrm>
        </p:spPr>
        <p:txBody>
          <a:bodyPr>
            <a:normAutofit/>
          </a:bodyPr>
          <a:lstStyle/>
          <a:p>
            <a:pPr marL="457200" indent="-457200"/>
            <a:r>
              <a:rPr lang="en-US" sz="1800" dirty="0"/>
              <a:t>Grid is launched on the device</a:t>
            </a:r>
          </a:p>
          <a:p>
            <a:pPr marL="457200" indent="-457200"/>
            <a:endParaRPr lang="en-US" sz="1800" dirty="0"/>
          </a:p>
          <a:p>
            <a:pPr marL="457200" indent="-457200"/>
            <a:r>
              <a:rPr lang="en-US" sz="1800" dirty="0"/>
              <a:t>Thread Blocks are distributed to the SMs</a:t>
            </a:r>
          </a:p>
          <a:p>
            <a:pPr marL="806450" lvl="1" indent="-457200"/>
            <a:r>
              <a:rPr lang="en-US" sz="1400" dirty="0">
                <a:solidFill>
                  <a:srgbClr val="0070C0"/>
                </a:solidFill>
              </a:rPr>
              <a:t>Potentially more than one block per SM</a:t>
            </a:r>
          </a:p>
          <a:p>
            <a:pPr marL="806450" lvl="1" indent="-457200"/>
            <a:r>
              <a:rPr lang="en-US" sz="1400" dirty="0"/>
              <a:t>There is a limit on the number of blocks an SM can take. </a:t>
            </a:r>
          </a:p>
          <a:p>
            <a:pPr marL="457200" indent="-457200"/>
            <a:endParaRPr lang="en-US" sz="1800" dirty="0"/>
          </a:p>
          <a:p>
            <a:pPr marL="457200" indent="-457200"/>
            <a:r>
              <a:rPr lang="en-US" sz="1800" dirty="0"/>
              <a:t>As Thread Blocks complete kernel execution, resources are freed</a:t>
            </a:r>
          </a:p>
          <a:p>
            <a:pPr marL="349250" lvl="1" indent="0">
              <a:buNone/>
            </a:pPr>
            <a:r>
              <a:rPr lang="en-US" sz="1400" dirty="0"/>
              <a:t>Device-level scheduler can launch next block(s) in line</a:t>
            </a:r>
          </a:p>
          <a:p>
            <a:pPr marL="457200" indent="-457200"/>
            <a:endParaRPr lang="en-US" sz="1800" dirty="0"/>
          </a:p>
          <a:p>
            <a:pPr marL="457200" indent="-457200"/>
            <a:r>
              <a:rPr lang="en-US" sz="1800" dirty="0"/>
              <a:t>This is the first levels of scheduling:</a:t>
            </a:r>
          </a:p>
          <a:p>
            <a:pPr marL="349250" lvl="1" indent="0">
              <a:buNone/>
            </a:pPr>
            <a:r>
              <a:rPr lang="en-US" sz="1400" dirty="0"/>
              <a:t>For running [desirably] a large number of blocks (thousands) on a relatively small number of SMs (60/16/14/etc.)</a:t>
            </a:r>
          </a:p>
          <a:p>
            <a:pPr marL="457200" indent="-457200"/>
            <a:endParaRPr lang="en-US" sz="1800" dirty="0"/>
          </a:p>
          <a:p>
            <a:pPr marL="457200" indent="-457200"/>
            <a:r>
              <a:rPr lang="en-US" sz="1800" dirty="0"/>
              <a:t>Limits, for </a:t>
            </a:r>
            <a:r>
              <a:rPr lang="en-US" sz="1800" dirty="0">
                <a:solidFill>
                  <a:srgbClr val="FF0000"/>
                </a:solidFill>
              </a:rPr>
              <a:t>resident</a:t>
            </a:r>
            <a:r>
              <a:rPr lang="en-US" sz="1800" dirty="0"/>
              <a:t> blocks/SM:</a:t>
            </a:r>
          </a:p>
          <a:p>
            <a:pPr marL="806450" lvl="1" indent="-457200"/>
            <a:r>
              <a:rPr lang="en-US" sz="1400" dirty="0"/>
              <a:t>32 blocks on the Maxwell SM, Pascal SM, and Volta SM</a:t>
            </a:r>
          </a:p>
          <a:p>
            <a:pPr marL="806450" lvl="1" indent="-457200"/>
            <a:r>
              <a:rPr lang="en-US" sz="1400" dirty="0"/>
              <a:t>16 blocks can be resident on a Kepler SM</a:t>
            </a:r>
          </a:p>
          <a:p>
            <a:pPr marL="806450" lvl="1" indent="-457200"/>
            <a:r>
              <a:rPr lang="en-US" sz="1400" dirty="0"/>
              <a:t>8 blocks can be resident on a Fermi &amp; Tesla SM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endParaRPr lang="en-US">
                <a:solidFill>
                  <a:srgbClr val="000000"/>
                </a:solidFill>
                <a:latin typeface="Times New Roman" pitchFamily="18" charset="0"/>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Host</a:t>
              </a:r>
              <a:endParaRPr lang="en-US">
                <a:solidFill>
                  <a:srgbClr val="003300"/>
                </a:solidFill>
                <a:latin typeface="Arial" pitchFamily="34" charset="0"/>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1</a:t>
              </a:r>
              <a:endParaRPr lang="en-US">
                <a:solidFill>
                  <a:srgbClr val="003300"/>
                </a:solidFill>
                <a:latin typeface="Arial" pitchFamily="34" charset="0"/>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2</a:t>
              </a:r>
              <a:endParaRPr lang="en-US">
                <a:solidFill>
                  <a:srgbClr val="003300"/>
                </a:solidFill>
                <a:latin typeface="Arial" pitchFamily="34" charset="0"/>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endParaRPr lang="en-US">
                <a:solidFill>
                  <a:srgbClr val="000000"/>
                </a:solidFill>
                <a:latin typeface="Times New Roman" pitchFamily="18" charset="0"/>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a:t>
              </a:r>
              <a:endParaRPr lang="en-US">
                <a:solidFill>
                  <a:srgbClr val="003300"/>
                </a:solidFill>
                <a:latin typeface="Arial" pitchFamily="34" charset="0"/>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1</a:t>
                </a:r>
                <a:endParaRPr lang="en-US">
                  <a:solidFill>
                    <a:srgbClr val="003300"/>
                  </a:solidFill>
                  <a:latin typeface="Arial" pitchFamily="34" charset="0"/>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(0, 0)</a:t>
                  </a:r>
                  <a:endParaRPr lang="en-US">
                    <a:solidFill>
                      <a:srgbClr val="003300"/>
                    </a:solidFill>
                    <a:latin typeface="Arial" pitchFamily="34" charset="0"/>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(1, 0)</a:t>
                  </a:r>
                  <a:endParaRPr lang="en-US">
                    <a:solidFill>
                      <a:srgbClr val="003300"/>
                    </a:solidFill>
                    <a:latin typeface="Arial" pitchFamily="34" charset="0"/>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(2, 0)</a:t>
                  </a:r>
                  <a:endParaRPr lang="en-US">
                    <a:solidFill>
                      <a:srgbClr val="003300"/>
                    </a:solidFill>
                    <a:latin typeface="Arial" pitchFamily="34" charset="0"/>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(0, 1)</a:t>
                  </a:r>
                  <a:endParaRPr lang="en-US">
                    <a:solidFill>
                      <a:srgbClr val="003300"/>
                    </a:solidFill>
                    <a:latin typeface="Arial" pitchFamily="34" charset="0"/>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(1, 1)</a:t>
                  </a:r>
                  <a:endParaRPr lang="en-US">
                    <a:solidFill>
                      <a:srgbClr val="003300"/>
                    </a:solidFill>
                    <a:latin typeface="Arial" pitchFamily="34" charset="0"/>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(2, 1)</a:t>
                  </a:r>
                  <a:endParaRPr lang="en-US">
                    <a:solidFill>
                      <a:srgbClr val="003300"/>
                    </a:solidFill>
                    <a:latin typeface="Arial" pitchFamily="34" charset="0"/>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2</a:t>
                </a:r>
                <a:endParaRPr lang="en-US">
                  <a:solidFill>
                    <a:srgbClr val="003300"/>
                  </a:solidFill>
                  <a:latin typeface="Arial" pitchFamily="34" charset="0"/>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r>
                  <a:rPr lang="en-US" sz="1200" b="1">
                    <a:solidFill>
                      <a:srgbClr val="003300"/>
                    </a:solidFill>
                    <a:latin typeface="Arial" pitchFamily="34" charset="0"/>
                  </a:rPr>
                  <a:t>Block (1, 1)</a:t>
                </a:r>
                <a:endParaRPr lang="en-US">
                  <a:solidFill>
                    <a:srgbClr val="003300"/>
                  </a:solidFill>
                  <a:latin typeface="Arial" pitchFamily="34" charset="0"/>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endParaRPr lang="en-US">
                      <a:solidFill>
                        <a:srgbClr val="000000"/>
                      </a:solidFill>
                      <a:latin typeface="Times New Roman" pitchFamily="18" charset="0"/>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(0, 1)</a:t>
                    </a:r>
                    <a:endParaRPr lang="en-US">
                      <a:solidFill>
                        <a:srgbClr val="003300"/>
                      </a:solidFill>
                      <a:latin typeface="Arial" pitchFamily="34" charset="0"/>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(1, 1)</a:t>
                    </a:r>
                    <a:endParaRPr lang="en-US">
                      <a:solidFill>
                        <a:srgbClr val="003300"/>
                      </a:solidFill>
                      <a:latin typeface="Arial" pitchFamily="34" charset="0"/>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(2, 1)</a:t>
                    </a:r>
                    <a:endParaRPr lang="en-US">
                      <a:solidFill>
                        <a:srgbClr val="003300"/>
                      </a:solidFill>
                      <a:latin typeface="Arial" pitchFamily="34" charset="0"/>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(3, 1)</a:t>
                    </a:r>
                    <a:endParaRPr lang="en-US">
                      <a:solidFill>
                        <a:srgbClr val="003300"/>
                      </a:solidFill>
                      <a:latin typeface="Arial" pitchFamily="34" charset="0"/>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(4, 1)</a:t>
                    </a:r>
                    <a:endParaRPr lang="en-US">
                      <a:solidFill>
                        <a:srgbClr val="003300"/>
                      </a:solidFill>
                      <a:latin typeface="Arial" pitchFamily="34" charset="0"/>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(0, 2)</a:t>
                    </a:r>
                    <a:endParaRPr lang="en-US">
                      <a:solidFill>
                        <a:srgbClr val="003300"/>
                      </a:solidFill>
                      <a:latin typeface="Arial" pitchFamily="34" charset="0"/>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(1, 2)</a:t>
                    </a:r>
                    <a:endParaRPr lang="en-US">
                      <a:solidFill>
                        <a:srgbClr val="003300"/>
                      </a:solidFill>
                      <a:latin typeface="Arial" pitchFamily="34" charset="0"/>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(2, 2)</a:t>
                    </a:r>
                    <a:endParaRPr lang="en-US">
                      <a:solidFill>
                        <a:srgbClr val="003300"/>
                      </a:solidFill>
                      <a:latin typeface="Arial" pitchFamily="34" charset="0"/>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(3, 2)</a:t>
                    </a:r>
                    <a:endParaRPr lang="en-US">
                      <a:solidFill>
                        <a:srgbClr val="003300"/>
                      </a:solidFill>
                      <a:latin typeface="Arial" pitchFamily="34" charset="0"/>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(4, 2)</a:t>
                    </a:r>
                    <a:endParaRPr lang="en-US">
                      <a:solidFill>
                        <a:srgbClr val="003300"/>
                      </a:solidFill>
                      <a:latin typeface="Arial" pitchFamily="34" charset="0"/>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(0, 0)</a:t>
                    </a:r>
                    <a:endParaRPr lang="en-US">
                      <a:solidFill>
                        <a:srgbClr val="003300"/>
                      </a:solidFill>
                      <a:latin typeface="Arial" pitchFamily="34" charset="0"/>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(1, 0)</a:t>
                    </a:r>
                    <a:endParaRPr lang="en-US">
                      <a:solidFill>
                        <a:srgbClr val="003300"/>
                      </a:solidFill>
                      <a:latin typeface="Arial" pitchFamily="34" charset="0"/>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(2, 0)</a:t>
                    </a:r>
                    <a:endParaRPr lang="en-US">
                      <a:solidFill>
                        <a:srgbClr val="003300"/>
                      </a:solidFill>
                      <a:latin typeface="Arial" pitchFamily="34" charset="0"/>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(3, 0)</a:t>
                    </a:r>
                    <a:endParaRPr lang="en-US">
                      <a:solidFill>
                        <a:srgbClr val="003300"/>
                      </a:solidFill>
                      <a:latin typeface="Arial" pitchFamily="34" charset="0"/>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(4, 0)</a:t>
                    </a:r>
                    <a:endParaRPr lang="en-US">
                      <a:solidFill>
                        <a:srgbClr val="003300"/>
                      </a:solidFill>
                      <a:latin typeface="Arial" pitchFamily="34" charset="0"/>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endParaRPr lang="en-US">
                <a:solidFill>
                  <a:srgbClr val="000000"/>
                </a:solidFill>
                <a:latin typeface="Times New Roman" pitchFamily="18" charset="0"/>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endParaRPr lang="en-US">
                <a:solidFill>
                  <a:srgbClr val="000000"/>
                </a:solidFill>
                <a:latin typeface="Times New Roman" pitchFamily="18" charset="0"/>
              </a:endParaRPr>
            </a:p>
          </p:txBody>
        </p:sp>
      </p:grpSp>
    </p:spTree>
    <p:extLst>
      <p:ext uri="{BB962C8B-B14F-4D97-AF65-F5344CB8AC3E}">
        <p14:creationId xmlns:p14="http://schemas.microsoft.com/office/powerpoint/2010/main" val="194970193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500"/>
              <a:t>Data types and bank conflicts</a:t>
            </a:r>
          </a:p>
        </p:txBody>
      </p:sp>
      <p:sp>
        <p:nvSpPr>
          <p:cNvPr id="236547" name="Rectangle 3"/>
          <p:cNvSpPr>
            <a:spLocks noGrp="1" noChangeArrowheads="1"/>
          </p:cNvSpPr>
          <p:nvPr>
            <p:ph type="body" idx="4294967295"/>
          </p:nvPr>
        </p:nvSpPr>
        <p:spPr>
          <a:xfrm>
            <a:off x="0" y="1371600"/>
            <a:ext cx="6400800" cy="4953000"/>
          </a:xfrm>
        </p:spPr>
        <p:txBody>
          <a:bodyPr/>
          <a:lstStyle/>
          <a:p>
            <a:pPr marL="457200" indent="-457200"/>
            <a:r>
              <a:rPr lang="en-US" sz="2000" dirty="0"/>
              <a:t>Below, no conflicts if </a:t>
            </a:r>
            <a:r>
              <a:rPr lang="en-US" sz="2000" dirty="0" err="1">
                <a:solidFill>
                  <a:srgbClr val="0070C0"/>
                </a:solidFill>
                <a:latin typeface="Consolas" pitchFamily="49" charset="0"/>
                <a:cs typeface="Consolas" pitchFamily="49" charset="0"/>
              </a:rPr>
              <a:t>shrd</a:t>
            </a:r>
            <a:r>
              <a:rPr lang="en-US" sz="2000" dirty="0"/>
              <a:t> is a 32-bit data type:</a:t>
            </a:r>
          </a:p>
          <a:p>
            <a:pPr marL="457200" indent="-457200">
              <a:buNone/>
            </a:pPr>
            <a:r>
              <a:rPr lang="en-US" sz="2000" dirty="0"/>
              <a:t/>
            </a:r>
            <a:br>
              <a:rPr lang="en-US" sz="2000" dirty="0"/>
            </a:br>
            <a:r>
              <a:rPr lang="en-US" sz="1600" dirty="0">
                <a:latin typeface="Consolas" pitchFamily="49" charset="0"/>
                <a:cs typeface="Consolas" pitchFamily="49" charset="0"/>
              </a:rPr>
              <a:t>foo =</a:t>
            </a:r>
            <a:r>
              <a:rPr lang="en-US" sz="1600" dirty="0">
                <a:solidFill>
                  <a:schemeClr val="tx2"/>
                </a:solidFill>
                <a:latin typeface="Consolas" pitchFamily="49" charset="0"/>
                <a:cs typeface="Consolas" pitchFamily="49" charset="0"/>
              </a:rPr>
              <a:t> </a:t>
            </a:r>
            <a:r>
              <a:rPr lang="en-US" sz="1600" dirty="0" err="1">
                <a:solidFill>
                  <a:srgbClr val="0070C0"/>
                </a:solidFill>
                <a:latin typeface="Consolas" pitchFamily="49" charset="0"/>
                <a:cs typeface="Consolas" pitchFamily="49" charset="0"/>
              </a:rPr>
              <a:t>shrd</a:t>
            </a:r>
            <a:r>
              <a:rPr lang="en-US" sz="1600" dirty="0">
                <a:solidFill>
                  <a:schemeClr val="tx2"/>
                </a:solidFill>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solidFill>
                  <a:schemeClr val="tx2"/>
                </a:solidFill>
                <a:latin typeface="Consolas" pitchFamily="49" charset="0"/>
                <a:cs typeface="Consolas" pitchFamily="49" charset="0"/>
              </a:rPr>
              <a:t>]</a:t>
            </a:r>
          </a:p>
          <a:p>
            <a:pPr marL="457200" indent="-457200"/>
            <a:endParaRPr lang="en-US" sz="2000" dirty="0"/>
          </a:p>
          <a:p>
            <a:pPr marL="457200" indent="-457200"/>
            <a:r>
              <a:rPr lang="en-US" sz="2000" dirty="0"/>
              <a:t>Also if accessing one byte-per-thread, no conflict since *different* bytes of the same word are accessed</a:t>
            </a:r>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char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br>
              <a:rPr lang="en-US" sz="1600" dirty="0">
                <a:latin typeface="Consolas" pitchFamily="49" charset="0"/>
                <a:cs typeface="Consolas" pitchFamily="49" charset="0"/>
              </a:rPr>
            </a:br>
            <a:endParaRPr lang="en-US" sz="1600" dirty="0">
              <a:latin typeface="Consolas" pitchFamily="49" charset="0"/>
              <a:cs typeface="Consolas" pitchFamily="49" charset="0"/>
            </a:endParaRPr>
          </a:p>
          <a:p>
            <a:pPr marL="974725" lvl="1" indent="-403225"/>
            <a:endParaRPr lang="en-US" sz="1800" dirty="0"/>
          </a:p>
          <a:p>
            <a:pPr marL="974725" lvl="1" indent="-403225"/>
            <a:r>
              <a:rPr lang="en-US" sz="1800" dirty="0"/>
              <a:t>No conflicts:</a:t>
            </a:r>
          </a:p>
          <a:p>
            <a:pPr marL="974725" lvl="1" indent="-403225">
              <a:buNone/>
            </a:pPr>
            <a:r>
              <a:rPr lang="en-US" sz="1600" dirty="0">
                <a:latin typeface="Consolas" pitchFamily="49" charset="0"/>
                <a:cs typeface="Consolas" pitchFamily="49" charset="0"/>
              </a:rPr>
              <a:t>extern __shared__ short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p>
          <a:p>
            <a:pPr marL="974725" lvl="1" indent="-403225">
              <a:buNone/>
            </a:pPr>
            <a:r>
              <a:rPr lang="en-US" sz="1600" dirty="0">
                <a:latin typeface="Consolas" pitchFamily="49" charset="0"/>
                <a:cs typeface="Consolas" pitchFamily="49" charset="0"/>
              </a:rPr>
              <a:t>foo = </a:t>
            </a:r>
            <a:r>
              <a:rPr lang="en-US" sz="1600" dirty="0" err="1">
                <a:solidFill>
                  <a:srgbClr val="0070C0"/>
                </a:solidFill>
                <a:latin typeface="Consolas" pitchFamily="49" charset="0"/>
                <a:cs typeface="Consolas" pitchFamily="49" charset="0"/>
              </a:rPr>
              <a:t>shrd</a:t>
            </a:r>
            <a:r>
              <a:rPr lang="en-US" sz="1600" dirty="0">
                <a:latin typeface="Consolas" pitchFamily="49" charset="0"/>
                <a:cs typeface="Consolas" pitchFamily="49" charset="0"/>
              </a:rPr>
              <a:t>[</a:t>
            </a:r>
            <a:r>
              <a:rPr lang="en-US" sz="1600" dirty="0" err="1">
                <a:latin typeface="Consolas" pitchFamily="49" charset="0"/>
                <a:cs typeface="Consolas" pitchFamily="49" charset="0"/>
              </a:rPr>
              <a:t>baseIndex</a:t>
            </a:r>
            <a:r>
              <a:rPr lang="en-US" sz="1600" dirty="0">
                <a:latin typeface="Consolas" pitchFamily="49" charset="0"/>
                <a:cs typeface="Consolas" pitchFamily="49" charset="0"/>
              </a:rPr>
              <a:t> + </a:t>
            </a:r>
            <a:r>
              <a:rPr lang="en-US" sz="1600" dirty="0" err="1">
                <a:latin typeface="Consolas" pitchFamily="49" charset="0"/>
                <a:cs typeface="Consolas" pitchFamily="49" charset="0"/>
              </a:rPr>
              <a:t>threadIdx.x</a:t>
            </a:r>
            <a:r>
              <a:rPr lang="en-US" sz="1600" dirty="0">
                <a:latin typeface="Consolas" pitchFamily="49" charset="0"/>
                <a:cs typeface="Consolas" pitchFamily="49" charset="0"/>
              </a:rPr>
              <a:t>];</a:t>
            </a:r>
          </a:p>
          <a:p>
            <a:pPr marL="974725" lvl="1" indent="-403225">
              <a:buNone/>
            </a:pPr>
            <a:endParaRPr lang="en-US" sz="1600" dirty="0">
              <a:latin typeface="Consolas" pitchFamily="49" charset="0"/>
              <a:cs typeface="Consolas" pitchFamily="49" charset="0"/>
            </a:endParaRPr>
          </a:p>
          <a:p>
            <a:pPr marL="457200" lvl="1" indent="-457200">
              <a:buClr>
                <a:schemeClr val="tx2"/>
              </a:buClr>
            </a:pPr>
            <a:endParaRPr lang="en-US" dirty="0"/>
          </a:p>
        </p:txBody>
      </p:sp>
      <p:sp>
        <p:nvSpPr>
          <p:cNvPr id="236548" name="Line 4"/>
          <p:cNvSpPr>
            <a:spLocks noChangeShapeType="1"/>
          </p:cNvSpPr>
          <p:nvPr/>
        </p:nvSpPr>
        <p:spPr bwMode="auto">
          <a:xfrm>
            <a:off x="8382000" y="4343400"/>
            <a:ext cx="2286000" cy="0"/>
          </a:xfrm>
          <a:prstGeom prst="line">
            <a:avLst/>
          </a:prstGeom>
          <a:noFill/>
          <a:ln w="9525">
            <a:solidFill>
              <a:schemeClr val="tx1"/>
            </a:solidFill>
            <a:prstDash val="dash"/>
            <a:round/>
            <a:headEnd/>
            <a:tailEnd/>
          </a:ln>
          <a:effectLst/>
        </p:spPr>
        <p:txBody>
          <a:bodyPr/>
          <a:lstStyle/>
          <a:p>
            <a:endParaRPr lang="en-US"/>
          </a:p>
        </p:txBody>
      </p:sp>
      <p:grpSp>
        <p:nvGrpSpPr>
          <p:cNvPr id="236549" name="Group 5"/>
          <p:cNvGrpSpPr>
            <a:grpSpLocks/>
          </p:cNvGrpSpPr>
          <p:nvPr/>
        </p:nvGrpSpPr>
        <p:grpSpPr bwMode="auto">
          <a:xfrm>
            <a:off x="8458200" y="1981200"/>
            <a:ext cx="1981200" cy="2057400"/>
            <a:chOff x="4320" y="1392"/>
            <a:chExt cx="1248" cy="1296"/>
          </a:xfrm>
        </p:grpSpPr>
        <p:grpSp>
          <p:nvGrpSpPr>
            <p:cNvPr id="236550" name="Group 6"/>
            <p:cNvGrpSpPr>
              <a:grpSpLocks/>
            </p:cNvGrpSpPr>
            <p:nvPr/>
          </p:nvGrpSpPr>
          <p:grpSpPr bwMode="auto">
            <a:xfrm>
              <a:off x="5152" y="1392"/>
              <a:ext cx="416" cy="1296"/>
              <a:chOff x="4656" y="1488"/>
              <a:chExt cx="768" cy="2064"/>
            </a:xfrm>
          </p:grpSpPr>
          <p:sp>
            <p:nvSpPr>
              <p:cNvPr id="236551" name="AutoShape 7"/>
              <p:cNvSpPr>
                <a:spLocks noChangeArrowheads="1"/>
              </p:cNvSpPr>
              <p:nvPr/>
            </p:nvSpPr>
            <p:spPr bwMode="auto">
              <a:xfrm>
                <a:off x="4656" y="331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36552" name="AutoShape 8"/>
              <p:cNvSpPr>
                <a:spLocks noChangeArrowheads="1"/>
              </p:cNvSpPr>
              <p:nvPr/>
            </p:nvSpPr>
            <p:spPr bwMode="auto">
              <a:xfrm>
                <a:off x="4656" y="26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36553" name="AutoShape 9"/>
              <p:cNvSpPr>
                <a:spLocks noChangeArrowheads="1"/>
              </p:cNvSpPr>
              <p:nvPr/>
            </p:nvSpPr>
            <p:spPr bwMode="auto">
              <a:xfrm>
                <a:off x="4656" y="2514"/>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36554" name="AutoShape 10"/>
              <p:cNvSpPr>
                <a:spLocks noChangeArrowheads="1"/>
              </p:cNvSpPr>
              <p:nvPr/>
            </p:nvSpPr>
            <p:spPr bwMode="auto">
              <a:xfrm>
                <a:off x="4656" y="234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36555" name="AutoShape 11"/>
              <p:cNvSpPr>
                <a:spLocks noChangeArrowheads="1"/>
              </p:cNvSpPr>
              <p:nvPr/>
            </p:nvSpPr>
            <p:spPr bwMode="auto">
              <a:xfrm>
                <a:off x="4656" y="2172"/>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4</a:t>
                </a:r>
              </a:p>
            </p:txBody>
          </p:sp>
          <p:sp>
            <p:nvSpPr>
              <p:cNvPr id="236556" name="AutoShape 12"/>
              <p:cNvSpPr>
                <a:spLocks noChangeArrowheads="1"/>
              </p:cNvSpPr>
              <p:nvPr/>
            </p:nvSpPr>
            <p:spPr bwMode="auto">
              <a:xfrm>
                <a:off x="4656" y="199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3</a:t>
                </a:r>
              </a:p>
            </p:txBody>
          </p:sp>
          <p:sp>
            <p:nvSpPr>
              <p:cNvPr id="236557" name="AutoShape 13"/>
              <p:cNvSpPr>
                <a:spLocks noChangeArrowheads="1"/>
              </p:cNvSpPr>
              <p:nvPr/>
            </p:nvSpPr>
            <p:spPr bwMode="auto">
              <a:xfrm>
                <a:off x="4656" y="1830"/>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36558" name="AutoShape 14"/>
              <p:cNvSpPr>
                <a:spLocks noChangeArrowheads="1"/>
              </p:cNvSpPr>
              <p:nvPr/>
            </p:nvSpPr>
            <p:spPr bwMode="auto">
              <a:xfrm>
                <a:off x="4656" y="1656"/>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1</a:t>
                </a:r>
              </a:p>
            </p:txBody>
          </p:sp>
          <p:sp>
            <p:nvSpPr>
              <p:cNvPr id="236559" name="AutoShape 15"/>
              <p:cNvSpPr>
                <a:spLocks noChangeArrowheads="1"/>
              </p:cNvSpPr>
              <p:nvPr/>
            </p:nvSpPr>
            <p:spPr bwMode="auto">
              <a:xfrm>
                <a:off x="4656" y="1488"/>
                <a:ext cx="768" cy="24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grpSp>
            <p:nvGrpSpPr>
              <p:cNvPr id="236560" name="Group 16"/>
              <p:cNvGrpSpPr>
                <a:grpSpLocks/>
              </p:cNvGrpSpPr>
              <p:nvPr/>
            </p:nvGrpSpPr>
            <p:grpSpPr bwMode="auto">
              <a:xfrm>
                <a:off x="5010" y="3000"/>
                <a:ext cx="48" cy="240"/>
                <a:chOff x="2400" y="2832"/>
                <a:chExt cx="48" cy="240"/>
              </a:xfrm>
            </p:grpSpPr>
            <p:sp>
              <p:nvSpPr>
                <p:cNvPr id="236561" name="Oval 17"/>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562" name="Oval 18"/>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563" name="Oval 19"/>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grpSp>
          <p:nvGrpSpPr>
            <p:cNvPr id="236564" name="Group 20"/>
            <p:cNvGrpSpPr>
              <a:grpSpLocks/>
            </p:cNvGrpSpPr>
            <p:nvPr/>
          </p:nvGrpSpPr>
          <p:grpSpPr bwMode="auto">
            <a:xfrm>
              <a:off x="4320" y="1392"/>
              <a:ext cx="416" cy="1296"/>
              <a:chOff x="4656" y="1488"/>
              <a:chExt cx="768" cy="2064"/>
            </a:xfrm>
          </p:grpSpPr>
          <p:sp>
            <p:nvSpPr>
              <p:cNvPr id="236565" name="AutoShape 21"/>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31</a:t>
                </a:r>
              </a:p>
            </p:txBody>
          </p:sp>
          <p:sp>
            <p:nvSpPr>
              <p:cNvPr id="236566" name="AutoShape 22"/>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7</a:t>
                </a:r>
              </a:p>
            </p:txBody>
          </p:sp>
          <p:sp>
            <p:nvSpPr>
              <p:cNvPr id="236567" name="AutoShape 23"/>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6</a:t>
                </a:r>
              </a:p>
            </p:txBody>
          </p:sp>
          <p:sp>
            <p:nvSpPr>
              <p:cNvPr id="236568" name="AutoShape 24"/>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5</a:t>
                </a:r>
              </a:p>
            </p:txBody>
          </p:sp>
          <p:sp>
            <p:nvSpPr>
              <p:cNvPr id="236569" name="AutoShape 25"/>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4</a:t>
                </a:r>
              </a:p>
            </p:txBody>
          </p:sp>
          <p:sp>
            <p:nvSpPr>
              <p:cNvPr id="236570" name="AutoShape 26"/>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36571" name="AutoShape 27"/>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36572" name="AutoShape 28"/>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36573" name="AutoShape 29"/>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grpSp>
            <p:nvGrpSpPr>
              <p:cNvPr id="236574" name="Group 30"/>
              <p:cNvGrpSpPr>
                <a:grpSpLocks/>
              </p:cNvGrpSpPr>
              <p:nvPr/>
            </p:nvGrpSpPr>
            <p:grpSpPr bwMode="auto">
              <a:xfrm>
                <a:off x="5010" y="3000"/>
                <a:ext cx="48" cy="240"/>
                <a:chOff x="2400" y="2832"/>
                <a:chExt cx="48" cy="240"/>
              </a:xfrm>
            </p:grpSpPr>
            <p:sp>
              <p:nvSpPr>
                <p:cNvPr id="236575" name="Oval 31"/>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576" name="Oval 32"/>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577" name="Oval 33"/>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36578" name="AutoShape 34"/>
            <p:cNvCxnSpPr>
              <a:cxnSpLocks noChangeShapeType="1"/>
              <a:stCxn id="236573" idx="4"/>
              <a:endCxn id="236559" idx="2"/>
            </p:cNvCxnSpPr>
            <p:nvPr/>
          </p:nvCxnSpPr>
          <p:spPr bwMode="auto">
            <a:xfrm>
              <a:off x="4701" y="1487"/>
              <a:ext cx="451" cy="0"/>
            </a:xfrm>
            <a:prstGeom prst="straightConnector1">
              <a:avLst/>
            </a:prstGeom>
            <a:noFill/>
            <a:ln w="12700">
              <a:solidFill>
                <a:schemeClr val="tx1"/>
              </a:solidFill>
              <a:round/>
              <a:headEnd/>
              <a:tailEnd type="triangle" w="lg" len="lg"/>
            </a:ln>
            <a:effectLst/>
          </p:spPr>
        </p:cxnSp>
        <p:cxnSp>
          <p:nvCxnSpPr>
            <p:cNvPr id="236579" name="AutoShape 35"/>
            <p:cNvCxnSpPr>
              <a:cxnSpLocks noChangeShapeType="1"/>
              <a:stCxn id="236572" idx="4"/>
              <a:endCxn id="236559" idx="2"/>
            </p:cNvCxnSpPr>
            <p:nvPr/>
          </p:nvCxnSpPr>
          <p:spPr bwMode="auto">
            <a:xfrm flipV="1">
              <a:off x="4696" y="1488"/>
              <a:ext cx="456" cy="105"/>
            </a:xfrm>
            <a:prstGeom prst="straightConnector1">
              <a:avLst/>
            </a:prstGeom>
            <a:noFill/>
            <a:ln w="12700">
              <a:solidFill>
                <a:schemeClr val="tx1"/>
              </a:solidFill>
              <a:round/>
              <a:headEnd/>
              <a:tailEnd type="triangle" w="lg" len="lg"/>
            </a:ln>
            <a:effectLst/>
          </p:spPr>
        </p:cxnSp>
        <p:cxnSp>
          <p:nvCxnSpPr>
            <p:cNvPr id="236580" name="AutoShape 36"/>
            <p:cNvCxnSpPr>
              <a:cxnSpLocks noChangeShapeType="1"/>
              <a:stCxn id="236571" idx="4"/>
              <a:endCxn id="236559" idx="2"/>
            </p:cNvCxnSpPr>
            <p:nvPr/>
          </p:nvCxnSpPr>
          <p:spPr bwMode="auto">
            <a:xfrm flipV="1">
              <a:off x="4696" y="1488"/>
              <a:ext cx="456" cy="214"/>
            </a:xfrm>
            <a:prstGeom prst="straightConnector1">
              <a:avLst/>
            </a:prstGeom>
            <a:noFill/>
            <a:ln w="12700">
              <a:solidFill>
                <a:schemeClr val="tx1"/>
              </a:solidFill>
              <a:round/>
              <a:headEnd/>
              <a:tailEnd type="triangle" w="lg" len="lg"/>
            </a:ln>
            <a:effectLst/>
          </p:spPr>
        </p:cxnSp>
        <p:cxnSp>
          <p:nvCxnSpPr>
            <p:cNvPr id="236581" name="AutoShape 37"/>
            <p:cNvCxnSpPr>
              <a:cxnSpLocks noChangeShapeType="1"/>
              <a:stCxn id="236570" idx="4"/>
              <a:endCxn id="236559" idx="2"/>
            </p:cNvCxnSpPr>
            <p:nvPr/>
          </p:nvCxnSpPr>
          <p:spPr bwMode="auto">
            <a:xfrm flipV="1">
              <a:off x="4696" y="1488"/>
              <a:ext cx="456" cy="320"/>
            </a:xfrm>
            <a:prstGeom prst="straightConnector1">
              <a:avLst/>
            </a:prstGeom>
            <a:noFill/>
            <a:ln w="12700">
              <a:solidFill>
                <a:schemeClr val="tx1"/>
              </a:solidFill>
              <a:round/>
              <a:headEnd/>
              <a:tailEnd type="triangle" w="lg" len="lg"/>
            </a:ln>
            <a:effectLst/>
          </p:spPr>
        </p:cxnSp>
        <p:cxnSp>
          <p:nvCxnSpPr>
            <p:cNvPr id="236582" name="AutoShape 38"/>
            <p:cNvCxnSpPr>
              <a:cxnSpLocks noChangeShapeType="1"/>
              <a:stCxn id="236569" idx="4"/>
              <a:endCxn id="236558" idx="2"/>
            </p:cNvCxnSpPr>
            <p:nvPr/>
          </p:nvCxnSpPr>
          <p:spPr bwMode="auto">
            <a:xfrm flipV="1">
              <a:off x="4696" y="1593"/>
              <a:ext cx="456" cy="324"/>
            </a:xfrm>
            <a:prstGeom prst="straightConnector1">
              <a:avLst/>
            </a:prstGeom>
            <a:noFill/>
            <a:ln w="12700">
              <a:solidFill>
                <a:schemeClr val="tx1"/>
              </a:solidFill>
              <a:round/>
              <a:headEnd/>
              <a:tailEnd type="triangle" w="lg" len="lg"/>
            </a:ln>
            <a:effectLst/>
          </p:spPr>
        </p:cxnSp>
        <p:cxnSp>
          <p:nvCxnSpPr>
            <p:cNvPr id="236583" name="AutoShape 39"/>
            <p:cNvCxnSpPr>
              <a:cxnSpLocks noChangeShapeType="1"/>
              <a:stCxn id="236568" idx="4"/>
              <a:endCxn id="236558" idx="2"/>
            </p:cNvCxnSpPr>
            <p:nvPr/>
          </p:nvCxnSpPr>
          <p:spPr bwMode="auto">
            <a:xfrm flipV="1">
              <a:off x="4696" y="1593"/>
              <a:ext cx="456" cy="433"/>
            </a:xfrm>
            <a:prstGeom prst="straightConnector1">
              <a:avLst/>
            </a:prstGeom>
            <a:noFill/>
            <a:ln w="12700">
              <a:solidFill>
                <a:schemeClr val="tx1"/>
              </a:solidFill>
              <a:round/>
              <a:headEnd/>
              <a:tailEnd type="triangle" w="lg" len="lg"/>
            </a:ln>
            <a:effectLst/>
          </p:spPr>
        </p:cxnSp>
        <p:cxnSp>
          <p:nvCxnSpPr>
            <p:cNvPr id="236584" name="AutoShape 40"/>
            <p:cNvCxnSpPr>
              <a:cxnSpLocks noChangeShapeType="1"/>
              <a:stCxn id="236567" idx="4"/>
              <a:endCxn id="236558" idx="2"/>
            </p:cNvCxnSpPr>
            <p:nvPr/>
          </p:nvCxnSpPr>
          <p:spPr bwMode="auto">
            <a:xfrm flipV="1">
              <a:off x="4696" y="1593"/>
              <a:ext cx="456" cy="539"/>
            </a:xfrm>
            <a:prstGeom prst="straightConnector1">
              <a:avLst/>
            </a:prstGeom>
            <a:noFill/>
            <a:ln w="12700">
              <a:solidFill>
                <a:schemeClr val="tx1"/>
              </a:solidFill>
              <a:round/>
              <a:headEnd/>
              <a:tailEnd type="triangle" w="lg" len="lg"/>
            </a:ln>
            <a:effectLst/>
          </p:spPr>
        </p:cxnSp>
        <p:cxnSp>
          <p:nvCxnSpPr>
            <p:cNvPr id="236585" name="AutoShape 41"/>
            <p:cNvCxnSpPr>
              <a:cxnSpLocks noChangeShapeType="1"/>
              <a:stCxn id="236566" idx="4"/>
              <a:endCxn id="236558" idx="2"/>
            </p:cNvCxnSpPr>
            <p:nvPr/>
          </p:nvCxnSpPr>
          <p:spPr bwMode="auto">
            <a:xfrm flipV="1">
              <a:off x="4696" y="1593"/>
              <a:ext cx="456" cy="648"/>
            </a:xfrm>
            <a:prstGeom prst="straightConnector1">
              <a:avLst/>
            </a:prstGeom>
            <a:noFill/>
            <a:ln w="12700">
              <a:solidFill>
                <a:schemeClr val="tx1"/>
              </a:solidFill>
              <a:round/>
              <a:headEnd/>
              <a:tailEnd type="triangle" w="lg" len="lg"/>
            </a:ln>
            <a:effectLst/>
          </p:spPr>
        </p:cxnSp>
        <p:cxnSp>
          <p:nvCxnSpPr>
            <p:cNvPr id="236586" name="AutoShape 42"/>
            <p:cNvCxnSpPr>
              <a:cxnSpLocks noChangeShapeType="1"/>
              <a:stCxn id="236565" idx="4"/>
            </p:cNvCxnSpPr>
            <p:nvPr/>
          </p:nvCxnSpPr>
          <p:spPr bwMode="auto">
            <a:xfrm flipV="1">
              <a:off x="4696" y="2356"/>
              <a:ext cx="456" cy="276"/>
            </a:xfrm>
            <a:prstGeom prst="straightConnector1">
              <a:avLst/>
            </a:prstGeom>
            <a:noFill/>
            <a:ln w="12700">
              <a:solidFill>
                <a:schemeClr val="tx1"/>
              </a:solidFill>
              <a:prstDash val="sysDash"/>
              <a:round/>
              <a:headEnd/>
              <a:tailEnd type="triangle" w="lg" len="lg"/>
            </a:ln>
            <a:effectLst/>
          </p:spPr>
        </p:cxnSp>
      </p:grpSp>
      <p:grpSp>
        <p:nvGrpSpPr>
          <p:cNvPr id="236587" name="Group 43"/>
          <p:cNvGrpSpPr>
            <a:grpSpLocks/>
          </p:cNvGrpSpPr>
          <p:nvPr/>
        </p:nvGrpSpPr>
        <p:grpSpPr bwMode="auto">
          <a:xfrm>
            <a:off x="8458200" y="4572000"/>
            <a:ext cx="1981200" cy="2057400"/>
            <a:chOff x="4320" y="2880"/>
            <a:chExt cx="1248" cy="1296"/>
          </a:xfrm>
        </p:grpSpPr>
        <p:sp>
          <p:nvSpPr>
            <p:cNvPr id="236588" name="AutoShape 44"/>
            <p:cNvSpPr>
              <a:spLocks noChangeArrowheads="1"/>
            </p:cNvSpPr>
            <p:nvPr/>
          </p:nvSpPr>
          <p:spPr bwMode="auto">
            <a:xfrm>
              <a:off x="5152" y="402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36589" name="AutoShape 45"/>
            <p:cNvSpPr>
              <a:spLocks noChangeArrowheads="1"/>
            </p:cNvSpPr>
            <p:nvPr/>
          </p:nvSpPr>
          <p:spPr bwMode="auto">
            <a:xfrm>
              <a:off x="5152" y="3633"/>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36590" name="AutoShape 46"/>
            <p:cNvSpPr>
              <a:spLocks noChangeArrowheads="1"/>
            </p:cNvSpPr>
            <p:nvPr/>
          </p:nvSpPr>
          <p:spPr bwMode="auto">
            <a:xfrm>
              <a:off x="5152" y="3524"/>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36591" name="AutoShape 47"/>
            <p:cNvSpPr>
              <a:spLocks noChangeArrowheads="1"/>
            </p:cNvSpPr>
            <p:nvPr/>
          </p:nvSpPr>
          <p:spPr bwMode="auto">
            <a:xfrm>
              <a:off x="5152" y="3419"/>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36592" name="AutoShape 48"/>
            <p:cNvSpPr>
              <a:spLocks noChangeArrowheads="1"/>
            </p:cNvSpPr>
            <p:nvPr/>
          </p:nvSpPr>
          <p:spPr bwMode="auto">
            <a:xfrm>
              <a:off x="5152" y="3309"/>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4</a:t>
              </a:r>
            </a:p>
          </p:txBody>
        </p:sp>
        <p:sp>
          <p:nvSpPr>
            <p:cNvPr id="236593" name="AutoShape 49"/>
            <p:cNvSpPr>
              <a:spLocks noChangeArrowheads="1"/>
            </p:cNvSpPr>
            <p:nvPr/>
          </p:nvSpPr>
          <p:spPr bwMode="auto">
            <a:xfrm>
              <a:off x="5152" y="320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3</a:t>
              </a:r>
            </a:p>
          </p:txBody>
        </p:sp>
        <p:sp>
          <p:nvSpPr>
            <p:cNvPr id="236594" name="AutoShape 50"/>
            <p:cNvSpPr>
              <a:spLocks noChangeArrowheads="1"/>
            </p:cNvSpPr>
            <p:nvPr/>
          </p:nvSpPr>
          <p:spPr bwMode="auto">
            <a:xfrm>
              <a:off x="5152" y="3095"/>
              <a:ext cx="416" cy="150"/>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36595" name="AutoShape 51"/>
            <p:cNvSpPr>
              <a:spLocks noChangeArrowheads="1"/>
            </p:cNvSpPr>
            <p:nvPr/>
          </p:nvSpPr>
          <p:spPr bwMode="auto">
            <a:xfrm>
              <a:off x="5152" y="2985"/>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1</a:t>
              </a:r>
            </a:p>
          </p:txBody>
        </p:sp>
        <p:sp>
          <p:nvSpPr>
            <p:cNvPr id="236596" name="AutoShape 52"/>
            <p:cNvSpPr>
              <a:spLocks noChangeArrowheads="1"/>
            </p:cNvSpPr>
            <p:nvPr/>
          </p:nvSpPr>
          <p:spPr bwMode="auto">
            <a:xfrm>
              <a:off x="5152" y="2880"/>
              <a:ext cx="416" cy="151"/>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grpSp>
          <p:nvGrpSpPr>
            <p:cNvPr id="236597" name="Group 53"/>
            <p:cNvGrpSpPr>
              <a:grpSpLocks/>
            </p:cNvGrpSpPr>
            <p:nvPr/>
          </p:nvGrpSpPr>
          <p:grpSpPr bwMode="auto">
            <a:xfrm>
              <a:off x="5344" y="3829"/>
              <a:ext cx="26" cy="151"/>
              <a:chOff x="2400" y="2832"/>
              <a:chExt cx="48" cy="240"/>
            </a:xfrm>
          </p:grpSpPr>
          <p:sp>
            <p:nvSpPr>
              <p:cNvPr id="236598" name="Oval 54"/>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599" name="Oval 55"/>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600" name="Oval 56"/>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nvGrpSpPr>
            <p:cNvPr id="236601" name="Group 57"/>
            <p:cNvGrpSpPr>
              <a:grpSpLocks/>
            </p:cNvGrpSpPr>
            <p:nvPr/>
          </p:nvGrpSpPr>
          <p:grpSpPr bwMode="auto">
            <a:xfrm>
              <a:off x="4320" y="2880"/>
              <a:ext cx="416" cy="1296"/>
              <a:chOff x="4656" y="1488"/>
              <a:chExt cx="768" cy="2064"/>
            </a:xfrm>
          </p:grpSpPr>
          <p:sp>
            <p:nvSpPr>
              <p:cNvPr id="236602" name="AutoShape 58"/>
              <p:cNvSpPr>
                <a:spLocks noChangeArrowheads="1"/>
              </p:cNvSpPr>
              <p:nvPr/>
            </p:nvSpPr>
            <p:spPr bwMode="auto">
              <a:xfrm>
                <a:off x="4656" y="331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31</a:t>
                </a:r>
              </a:p>
            </p:txBody>
          </p:sp>
          <p:sp>
            <p:nvSpPr>
              <p:cNvPr id="236603" name="AutoShape 59"/>
              <p:cNvSpPr>
                <a:spLocks noChangeArrowheads="1"/>
              </p:cNvSpPr>
              <p:nvPr/>
            </p:nvSpPr>
            <p:spPr bwMode="auto">
              <a:xfrm>
                <a:off x="4656" y="26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7</a:t>
                </a:r>
              </a:p>
            </p:txBody>
          </p:sp>
          <p:sp>
            <p:nvSpPr>
              <p:cNvPr id="236604" name="AutoShape 60"/>
              <p:cNvSpPr>
                <a:spLocks noChangeArrowheads="1"/>
              </p:cNvSpPr>
              <p:nvPr/>
            </p:nvSpPr>
            <p:spPr bwMode="auto">
              <a:xfrm>
                <a:off x="4656" y="2514"/>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6</a:t>
                </a:r>
              </a:p>
            </p:txBody>
          </p:sp>
          <p:sp>
            <p:nvSpPr>
              <p:cNvPr id="236605" name="AutoShape 61"/>
              <p:cNvSpPr>
                <a:spLocks noChangeArrowheads="1"/>
              </p:cNvSpPr>
              <p:nvPr/>
            </p:nvSpPr>
            <p:spPr bwMode="auto">
              <a:xfrm>
                <a:off x="4656" y="234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5</a:t>
                </a:r>
              </a:p>
            </p:txBody>
          </p:sp>
          <p:sp>
            <p:nvSpPr>
              <p:cNvPr id="236606" name="AutoShape 62"/>
              <p:cNvSpPr>
                <a:spLocks noChangeArrowheads="1"/>
              </p:cNvSpPr>
              <p:nvPr/>
            </p:nvSpPr>
            <p:spPr bwMode="auto">
              <a:xfrm>
                <a:off x="4656" y="2172"/>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4</a:t>
                </a:r>
              </a:p>
            </p:txBody>
          </p:sp>
          <p:sp>
            <p:nvSpPr>
              <p:cNvPr id="236607" name="AutoShape 63"/>
              <p:cNvSpPr>
                <a:spLocks noChangeArrowheads="1"/>
              </p:cNvSpPr>
              <p:nvPr/>
            </p:nvSpPr>
            <p:spPr bwMode="auto">
              <a:xfrm>
                <a:off x="4656" y="199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36608" name="AutoShape 64"/>
              <p:cNvSpPr>
                <a:spLocks noChangeArrowheads="1"/>
              </p:cNvSpPr>
              <p:nvPr/>
            </p:nvSpPr>
            <p:spPr bwMode="auto">
              <a:xfrm>
                <a:off x="4656" y="1830"/>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36609" name="AutoShape 65"/>
              <p:cNvSpPr>
                <a:spLocks noChangeArrowheads="1"/>
              </p:cNvSpPr>
              <p:nvPr/>
            </p:nvSpPr>
            <p:spPr bwMode="auto">
              <a:xfrm>
                <a:off x="4656" y="1656"/>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36610" name="AutoShape 66"/>
              <p:cNvSpPr>
                <a:spLocks noChangeArrowheads="1"/>
              </p:cNvSpPr>
              <p:nvPr/>
            </p:nvSpPr>
            <p:spPr bwMode="auto">
              <a:xfrm>
                <a:off x="4656" y="1488"/>
                <a:ext cx="768" cy="240"/>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grpSp>
            <p:nvGrpSpPr>
              <p:cNvPr id="236611" name="Group 67"/>
              <p:cNvGrpSpPr>
                <a:grpSpLocks/>
              </p:cNvGrpSpPr>
              <p:nvPr/>
            </p:nvGrpSpPr>
            <p:grpSpPr bwMode="auto">
              <a:xfrm>
                <a:off x="5010" y="3000"/>
                <a:ext cx="48" cy="240"/>
                <a:chOff x="2400" y="2832"/>
                <a:chExt cx="48" cy="240"/>
              </a:xfrm>
            </p:grpSpPr>
            <p:sp>
              <p:nvSpPr>
                <p:cNvPr id="236612" name="Oval 68"/>
                <p:cNvSpPr>
                  <a:spLocks noChangeArrowheads="1"/>
                </p:cNvSpPr>
                <p:nvPr/>
              </p:nvSpPr>
              <p:spPr bwMode="auto">
                <a:xfrm>
                  <a:off x="2400" y="283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613" name="Oval 69"/>
                <p:cNvSpPr>
                  <a:spLocks noChangeArrowheads="1"/>
                </p:cNvSpPr>
                <p:nvPr/>
              </p:nvSpPr>
              <p:spPr bwMode="auto">
                <a:xfrm>
                  <a:off x="2400" y="2928"/>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36614" name="Oval 70"/>
                <p:cNvSpPr>
                  <a:spLocks noChangeArrowheads="1"/>
                </p:cNvSpPr>
                <p:nvPr/>
              </p:nvSpPr>
              <p:spPr bwMode="auto">
                <a:xfrm>
                  <a:off x="2400" y="302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grpSp>
        </p:grpSp>
        <p:cxnSp>
          <p:nvCxnSpPr>
            <p:cNvPr id="236615" name="AutoShape 71"/>
            <p:cNvCxnSpPr>
              <a:cxnSpLocks noChangeShapeType="1"/>
              <a:stCxn id="236610" idx="4"/>
              <a:endCxn id="236596" idx="2"/>
            </p:cNvCxnSpPr>
            <p:nvPr/>
          </p:nvCxnSpPr>
          <p:spPr bwMode="auto">
            <a:xfrm>
              <a:off x="4696" y="2976"/>
              <a:ext cx="456" cy="0"/>
            </a:xfrm>
            <a:prstGeom prst="straightConnector1">
              <a:avLst/>
            </a:prstGeom>
            <a:noFill/>
            <a:ln w="12700">
              <a:solidFill>
                <a:schemeClr val="tx1"/>
              </a:solidFill>
              <a:round/>
              <a:headEnd/>
              <a:tailEnd type="triangle" w="lg" len="lg"/>
            </a:ln>
            <a:effectLst/>
          </p:spPr>
        </p:cxnSp>
        <p:cxnSp>
          <p:nvCxnSpPr>
            <p:cNvPr id="236616" name="AutoShape 72"/>
            <p:cNvCxnSpPr>
              <a:cxnSpLocks noChangeShapeType="1"/>
              <a:stCxn id="236609" idx="4"/>
              <a:endCxn id="236596" idx="2"/>
            </p:cNvCxnSpPr>
            <p:nvPr/>
          </p:nvCxnSpPr>
          <p:spPr bwMode="auto">
            <a:xfrm flipV="1">
              <a:off x="4696" y="2976"/>
              <a:ext cx="456" cy="105"/>
            </a:xfrm>
            <a:prstGeom prst="straightConnector1">
              <a:avLst/>
            </a:prstGeom>
            <a:noFill/>
            <a:ln w="12700">
              <a:solidFill>
                <a:schemeClr val="tx1"/>
              </a:solidFill>
              <a:round/>
              <a:headEnd/>
              <a:tailEnd type="triangle" w="lg" len="lg"/>
            </a:ln>
            <a:effectLst/>
          </p:spPr>
        </p:cxnSp>
        <p:cxnSp>
          <p:nvCxnSpPr>
            <p:cNvPr id="236617" name="AutoShape 73"/>
            <p:cNvCxnSpPr>
              <a:cxnSpLocks noChangeShapeType="1"/>
              <a:stCxn id="236608" idx="4"/>
              <a:endCxn id="236595" idx="2"/>
            </p:cNvCxnSpPr>
            <p:nvPr/>
          </p:nvCxnSpPr>
          <p:spPr bwMode="auto">
            <a:xfrm flipV="1">
              <a:off x="4696" y="3081"/>
              <a:ext cx="456" cy="109"/>
            </a:xfrm>
            <a:prstGeom prst="straightConnector1">
              <a:avLst/>
            </a:prstGeom>
            <a:noFill/>
            <a:ln w="12700">
              <a:solidFill>
                <a:schemeClr val="tx1"/>
              </a:solidFill>
              <a:round/>
              <a:headEnd/>
              <a:tailEnd type="triangle" w="lg" len="lg"/>
            </a:ln>
            <a:effectLst/>
          </p:spPr>
        </p:cxnSp>
        <p:cxnSp>
          <p:nvCxnSpPr>
            <p:cNvPr id="236618" name="AutoShape 74"/>
            <p:cNvCxnSpPr>
              <a:cxnSpLocks noChangeShapeType="1"/>
              <a:stCxn id="236607" idx="4"/>
              <a:endCxn id="236595" idx="2"/>
            </p:cNvCxnSpPr>
            <p:nvPr/>
          </p:nvCxnSpPr>
          <p:spPr bwMode="auto">
            <a:xfrm flipV="1">
              <a:off x="4696" y="3081"/>
              <a:ext cx="456" cy="215"/>
            </a:xfrm>
            <a:prstGeom prst="straightConnector1">
              <a:avLst/>
            </a:prstGeom>
            <a:noFill/>
            <a:ln w="12700">
              <a:solidFill>
                <a:schemeClr val="tx1"/>
              </a:solidFill>
              <a:round/>
              <a:headEnd/>
              <a:tailEnd type="triangle" w="lg" len="lg"/>
            </a:ln>
            <a:effectLst/>
          </p:spPr>
        </p:cxnSp>
        <p:cxnSp>
          <p:nvCxnSpPr>
            <p:cNvPr id="236619" name="AutoShape 75"/>
            <p:cNvCxnSpPr>
              <a:cxnSpLocks noChangeShapeType="1"/>
              <a:stCxn id="236606" idx="4"/>
              <a:endCxn id="236594" idx="2"/>
            </p:cNvCxnSpPr>
            <p:nvPr/>
          </p:nvCxnSpPr>
          <p:spPr bwMode="auto">
            <a:xfrm flipV="1">
              <a:off x="4696" y="3190"/>
              <a:ext cx="456" cy="215"/>
            </a:xfrm>
            <a:prstGeom prst="straightConnector1">
              <a:avLst/>
            </a:prstGeom>
            <a:noFill/>
            <a:ln w="12700">
              <a:solidFill>
                <a:schemeClr val="tx1"/>
              </a:solidFill>
              <a:round/>
              <a:headEnd/>
              <a:tailEnd type="triangle" w="lg" len="lg"/>
            </a:ln>
            <a:effectLst/>
          </p:spPr>
        </p:cxnSp>
        <p:cxnSp>
          <p:nvCxnSpPr>
            <p:cNvPr id="236620" name="AutoShape 76"/>
            <p:cNvCxnSpPr>
              <a:cxnSpLocks noChangeShapeType="1"/>
              <a:stCxn id="236605" idx="4"/>
              <a:endCxn id="236594" idx="2"/>
            </p:cNvCxnSpPr>
            <p:nvPr/>
          </p:nvCxnSpPr>
          <p:spPr bwMode="auto">
            <a:xfrm flipV="1">
              <a:off x="4696" y="3190"/>
              <a:ext cx="456" cy="324"/>
            </a:xfrm>
            <a:prstGeom prst="straightConnector1">
              <a:avLst/>
            </a:prstGeom>
            <a:noFill/>
            <a:ln w="12700">
              <a:solidFill>
                <a:schemeClr val="tx1"/>
              </a:solidFill>
              <a:round/>
              <a:headEnd/>
              <a:tailEnd type="triangle" w="lg" len="lg"/>
            </a:ln>
            <a:effectLst/>
          </p:spPr>
        </p:cxnSp>
        <p:cxnSp>
          <p:nvCxnSpPr>
            <p:cNvPr id="236621" name="AutoShape 77"/>
            <p:cNvCxnSpPr>
              <a:cxnSpLocks noChangeShapeType="1"/>
              <a:stCxn id="236604" idx="4"/>
              <a:endCxn id="236593" idx="2"/>
            </p:cNvCxnSpPr>
            <p:nvPr/>
          </p:nvCxnSpPr>
          <p:spPr bwMode="auto">
            <a:xfrm flipV="1">
              <a:off x="4696" y="3296"/>
              <a:ext cx="456" cy="324"/>
            </a:xfrm>
            <a:prstGeom prst="straightConnector1">
              <a:avLst/>
            </a:prstGeom>
            <a:noFill/>
            <a:ln w="12700">
              <a:solidFill>
                <a:schemeClr val="tx1"/>
              </a:solidFill>
              <a:round/>
              <a:headEnd/>
              <a:tailEnd type="triangle" w="lg" len="lg"/>
            </a:ln>
            <a:effectLst/>
          </p:spPr>
        </p:cxnSp>
        <p:cxnSp>
          <p:nvCxnSpPr>
            <p:cNvPr id="236622" name="AutoShape 78"/>
            <p:cNvCxnSpPr>
              <a:cxnSpLocks noChangeShapeType="1"/>
              <a:stCxn id="236603" idx="4"/>
              <a:endCxn id="236593" idx="2"/>
            </p:cNvCxnSpPr>
            <p:nvPr/>
          </p:nvCxnSpPr>
          <p:spPr bwMode="auto">
            <a:xfrm flipV="1">
              <a:off x="4696" y="3296"/>
              <a:ext cx="456" cy="433"/>
            </a:xfrm>
            <a:prstGeom prst="straightConnector1">
              <a:avLst/>
            </a:prstGeom>
            <a:noFill/>
            <a:ln w="12700">
              <a:solidFill>
                <a:schemeClr val="tx1"/>
              </a:solidFill>
              <a:round/>
              <a:headEnd/>
              <a:tailEnd type="triangle" w="lg" len="lg"/>
            </a:ln>
            <a:effectLst/>
          </p:spPr>
        </p:cxnSp>
        <p:cxnSp>
          <p:nvCxnSpPr>
            <p:cNvPr id="236623" name="AutoShape 79"/>
            <p:cNvCxnSpPr>
              <a:cxnSpLocks noChangeShapeType="1"/>
              <a:stCxn id="236602" idx="4"/>
            </p:cNvCxnSpPr>
            <p:nvPr/>
          </p:nvCxnSpPr>
          <p:spPr bwMode="auto">
            <a:xfrm flipV="1">
              <a:off x="4696" y="3920"/>
              <a:ext cx="488" cy="201"/>
            </a:xfrm>
            <a:prstGeom prst="straightConnector1">
              <a:avLst/>
            </a:prstGeom>
            <a:noFill/>
            <a:ln w="12700">
              <a:solidFill>
                <a:schemeClr val="tx1"/>
              </a:solidFill>
              <a:prstDash val="sysDash"/>
              <a:round/>
              <a:headEnd/>
              <a:tailEnd type="triangle" w="lg" len="lg"/>
            </a:ln>
            <a:effectLst/>
          </p:spPr>
        </p:cxn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4880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Exercise: Is </a:t>
            </a:r>
            <a:r>
              <a:rPr lang="en-US" dirty="0" err="1"/>
              <a:t>ShMem</a:t>
            </a:r>
            <a:r>
              <a:rPr lang="en-US" dirty="0"/>
              <a:t> access below good or bad?</a:t>
            </a:r>
          </a:p>
        </p:txBody>
      </p:sp>
      <p:sp>
        <p:nvSpPr>
          <p:cNvPr id="240643" name="Rectangle 3"/>
          <p:cNvSpPr>
            <a:spLocks noGrp="1" noChangeArrowheads="1"/>
          </p:cNvSpPr>
          <p:nvPr>
            <p:ph type="body" idx="4294967295"/>
          </p:nvPr>
        </p:nvSpPr>
        <p:spPr>
          <a:xfrm>
            <a:off x="365234" y="1209887"/>
            <a:ext cx="7140670" cy="5334000"/>
          </a:xfrm>
        </p:spPr>
        <p:txBody>
          <a:bodyPr/>
          <a:lstStyle/>
          <a:p>
            <a:pPr marL="457200" indent="-457200"/>
            <a:r>
              <a:rPr lang="en-US" sz="1800" dirty="0"/>
              <a:t>Snippet from a kernel, each thread loads two floats into </a:t>
            </a:r>
            <a:r>
              <a:rPr lang="en-US" sz="1800" dirty="0" err="1"/>
              <a:t>ShMem</a:t>
            </a:r>
            <a:r>
              <a:rPr lang="en-US" sz="1800" dirty="0"/>
              <a:t>:</a:t>
            </a:r>
            <a:endParaRPr lang="en-US" sz="1600" dirty="0"/>
          </a:p>
          <a:p>
            <a:pPr marL="974725" lvl="1" indent="-403225">
              <a:buNone/>
            </a:pPr>
            <a:endParaRPr lang="en-US" sz="1600" dirty="0"/>
          </a:p>
          <a:p>
            <a:pPr marL="457200" indent="-457200">
              <a:buNone/>
            </a:pPr>
            <a:endParaRPr lang="en-US" sz="1600" dirty="0"/>
          </a:p>
          <a:p>
            <a:pPr marL="457200" indent="-457200">
              <a:buNone/>
            </a:pPr>
            <a:endParaRPr lang="en-US" sz="1600" dirty="0"/>
          </a:p>
          <a:p>
            <a:pPr marL="457200" indent="-457200">
              <a:buNone/>
            </a:pPr>
            <a:endParaRPr lang="en-US" sz="1600" dirty="0"/>
          </a:p>
          <a:p>
            <a:pPr marL="457200" indent="-457200">
              <a:buNone/>
            </a:pPr>
            <a:endParaRPr lang="en-US" sz="1600" dirty="0"/>
          </a:p>
          <a:p>
            <a:pPr marL="457200" indent="-457200"/>
            <a:r>
              <a:rPr lang="en-US" sz="1800" dirty="0"/>
              <a:t>This makes sense for traditional CPU threads, locality in cache line usage and reduced sharing traffic</a:t>
            </a:r>
          </a:p>
          <a:p>
            <a:pPr marL="974725" lvl="1" indent="-403225"/>
            <a:r>
              <a:rPr lang="en-US" sz="1600" dirty="0"/>
              <a:t>Doesn’t make sense in shared memory usage where there is no cache line effects but banking effects</a:t>
            </a:r>
          </a:p>
          <a:p>
            <a:pPr marL="974725" lvl="1" indent="-403225"/>
            <a:r>
              <a:rPr lang="en-US" sz="1600" dirty="0"/>
              <a:t>2-way-interleaved loads result in 2-way bank conflicts</a:t>
            </a:r>
          </a:p>
          <a:p>
            <a:pPr marL="571500" lvl="1" indent="0">
              <a:buNone/>
            </a:pPr>
            <a:endParaRPr lang="en-US" sz="1600" dirty="0"/>
          </a:p>
          <a:p>
            <a:pPr marL="457200" indent="-457200"/>
            <a:endParaRPr lang="en-US" sz="1800" dirty="0"/>
          </a:p>
          <a:p>
            <a:pPr marL="457200" indent="-457200"/>
            <a:r>
              <a:rPr lang="en-US" sz="1800" dirty="0"/>
              <a:t>Adding insult to injury: you don’t have coalesced global memory loads – basically you are halving the device mem bandwidth (more on this later)</a:t>
            </a:r>
          </a:p>
        </p:txBody>
      </p:sp>
      <p:sp>
        <p:nvSpPr>
          <p:cNvPr id="240645" name="AutoShape 5"/>
          <p:cNvSpPr>
            <a:spLocks noChangeArrowheads="1"/>
          </p:cNvSpPr>
          <p:nvPr/>
        </p:nvSpPr>
        <p:spPr bwMode="auto">
          <a:xfrm>
            <a:off x="8971226" y="461948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19</a:t>
            </a:r>
          </a:p>
        </p:txBody>
      </p:sp>
      <p:sp>
        <p:nvSpPr>
          <p:cNvPr id="240646" name="AutoShape 6"/>
          <p:cNvSpPr>
            <a:spLocks noChangeArrowheads="1"/>
          </p:cNvSpPr>
          <p:nvPr/>
        </p:nvSpPr>
        <p:spPr bwMode="auto">
          <a:xfrm>
            <a:off x="8971226" y="43498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18</a:t>
            </a:r>
          </a:p>
        </p:txBody>
      </p:sp>
      <p:sp>
        <p:nvSpPr>
          <p:cNvPr id="240647" name="AutoShape 7"/>
          <p:cNvSpPr>
            <a:spLocks noChangeArrowheads="1"/>
          </p:cNvSpPr>
          <p:nvPr/>
        </p:nvSpPr>
        <p:spPr bwMode="auto">
          <a:xfrm>
            <a:off x="8971226" y="408020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17</a:t>
            </a:r>
          </a:p>
        </p:txBody>
      </p:sp>
      <p:sp>
        <p:nvSpPr>
          <p:cNvPr id="240648" name="AutoShape 8"/>
          <p:cNvSpPr>
            <a:spLocks noChangeArrowheads="1"/>
          </p:cNvSpPr>
          <p:nvPr/>
        </p:nvSpPr>
        <p:spPr bwMode="auto">
          <a:xfrm>
            <a:off x="8971226" y="38206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16</a:t>
            </a:r>
          </a:p>
        </p:txBody>
      </p:sp>
      <p:sp>
        <p:nvSpPr>
          <p:cNvPr id="240650" name="AutoShape 10"/>
          <p:cNvSpPr>
            <a:spLocks noChangeArrowheads="1"/>
          </p:cNvSpPr>
          <p:nvPr/>
        </p:nvSpPr>
        <p:spPr bwMode="auto">
          <a:xfrm>
            <a:off x="8971226" y="2583324"/>
            <a:ext cx="812800" cy="37044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40651" name="AutoShape 11"/>
          <p:cNvSpPr>
            <a:spLocks noChangeArrowheads="1"/>
          </p:cNvSpPr>
          <p:nvPr/>
        </p:nvSpPr>
        <p:spPr bwMode="auto">
          <a:xfrm>
            <a:off x="8971226" y="23212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40652" name="AutoShape 12"/>
          <p:cNvSpPr>
            <a:spLocks noChangeArrowheads="1"/>
          </p:cNvSpPr>
          <p:nvPr/>
        </p:nvSpPr>
        <p:spPr bwMode="auto">
          <a:xfrm>
            <a:off x="8971226" y="205160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40653" name="AutoShape 13"/>
          <p:cNvSpPr>
            <a:spLocks noChangeArrowheads="1"/>
          </p:cNvSpPr>
          <p:nvPr/>
        </p:nvSpPr>
        <p:spPr bwMode="auto">
          <a:xfrm>
            <a:off x="8971226" y="1792044"/>
            <a:ext cx="812800" cy="372960"/>
          </a:xfrm>
          <a:prstGeom prst="cube">
            <a:avLst>
              <a:gd name="adj" fmla="val 26565"/>
            </a:avLst>
          </a:prstGeom>
          <a:solidFill>
            <a:schemeClr val="accent2"/>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cxnSp>
        <p:nvCxnSpPr>
          <p:cNvPr id="240658" name="AutoShape 18"/>
          <p:cNvCxnSpPr>
            <a:cxnSpLocks noChangeShapeType="1"/>
            <a:stCxn id="240653" idx="4"/>
          </p:cNvCxnSpPr>
          <p:nvPr/>
        </p:nvCxnSpPr>
        <p:spPr bwMode="auto">
          <a:xfrm>
            <a:off x="9715710" y="2028924"/>
            <a:ext cx="881117" cy="0"/>
          </a:xfrm>
          <a:prstGeom prst="straightConnector1">
            <a:avLst/>
          </a:prstGeom>
          <a:noFill/>
          <a:ln w="12700">
            <a:solidFill>
              <a:srgbClr val="CC0000"/>
            </a:solidFill>
            <a:round/>
            <a:headEnd/>
            <a:tailEnd type="triangle" w="lg" len="lg"/>
          </a:ln>
          <a:effectLst/>
        </p:spPr>
      </p:cxnSp>
      <p:cxnSp>
        <p:nvCxnSpPr>
          <p:cNvPr id="240659" name="AutoShape 19"/>
          <p:cNvCxnSpPr>
            <a:cxnSpLocks noChangeShapeType="1"/>
            <a:stCxn id="240652" idx="4"/>
          </p:cNvCxnSpPr>
          <p:nvPr/>
        </p:nvCxnSpPr>
        <p:spPr bwMode="auto">
          <a:xfrm>
            <a:off x="9715710" y="2288484"/>
            <a:ext cx="881117" cy="269640"/>
          </a:xfrm>
          <a:prstGeom prst="straightConnector1">
            <a:avLst/>
          </a:prstGeom>
          <a:noFill/>
          <a:ln w="12700">
            <a:solidFill>
              <a:srgbClr val="CC0000"/>
            </a:solidFill>
            <a:round/>
            <a:headEnd/>
            <a:tailEnd type="triangle" w="lg" len="lg"/>
          </a:ln>
          <a:effectLst/>
        </p:spPr>
      </p:cxnSp>
      <p:cxnSp>
        <p:nvCxnSpPr>
          <p:cNvPr id="240660" name="AutoShape 20"/>
          <p:cNvCxnSpPr>
            <a:cxnSpLocks noChangeShapeType="1"/>
            <a:stCxn id="240651" idx="4"/>
          </p:cNvCxnSpPr>
          <p:nvPr/>
        </p:nvCxnSpPr>
        <p:spPr bwMode="auto">
          <a:xfrm>
            <a:off x="9715710" y="2558124"/>
            <a:ext cx="881117" cy="529200"/>
          </a:xfrm>
          <a:prstGeom prst="straightConnector1">
            <a:avLst/>
          </a:prstGeom>
          <a:noFill/>
          <a:ln w="12700">
            <a:solidFill>
              <a:srgbClr val="CC0000"/>
            </a:solidFill>
            <a:round/>
            <a:headEnd/>
            <a:tailEnd type="triangle" w="lg" len="lg"/>
          </a:ln>
          <a:effectLst/>
        </p:spPr>
      </p:cxnSp>
      <p:cxnSp>
        <p:nvCxnSpPr>
          <p:cNvPr id="240661" name="AutoShape 21"/>
          <p:cNvCxnSpPr>
            <a:cxnSpLocks noChangeShapeType="1"/>
            <a:stCxn id="240650" idx="4"/>
          </p:cNvCxnSpPr>
          <p:nvPr/>
        </p:nvCxnSpPr>
        <p:spPr bwMode="auto">
          <a:xfrm>
            <a:off x="9715710" y="2817684"/>
            <a:ext cx="881117" cy="801360"/>
          </a:xfrm>
          <a:prstGeom prst="straightConnector1">
            <a:avLst/>
          </a:prstGeom>
          <a:noFill/>
          <a:ln w="12700">
            <a:solidFill>
              <a:srgbClr val="CC0000"/>
            </a:solidFill>
            <a:round/>
            <a:headEnd/>
            <a:tailEnd type="triangle" w="lg" len="lg"/>
          </a:ln>
          <a:effectLst/>
        </p:spPr>
      </p:cxnSp>
      <p:cxnSp>
        <p:nvCxnSpPr>
          <p:cNvPr id="240662" name="AutoShape 22"/>
          <p:cNvCxnSpPr>
            <a:cxnSpLocks noChangeShapeType="1"/>
            <a:stCxn id="240648" idx="4"/>
          </p:cNvCxnSpPr>
          <p:nvPr/>
        </p:nvCxnSpPr>
        <p:spPr bwMode="auto">
          <a:xfrm flipV="1">
            <a:off x="9715710" y="2031444"/>
            <a:ext cx="881117" cy="2026080"/>
          </a:xfrm>
          <a:prstGeom prst="straightConnector1">
            <a:avLst/>
          </a:prstGeom>
          <a:noFill/>
          <a:ln w="12700">
            <a:solidFill>
              <a:srgbClr val="CC0000"/>
            </a:solidFill>
            <a:round/>
            <a:headEnd/>
            <a:tailEnd type="triangle" w="lg" len="lg"/>
          </a:ln>
          <a:effectLst/>
        </p:spPr>
      </p:cxnSp>
      <p:cxnSp>
        <p:nvCxnSpPr>
          <p:cNvPr id="240663" name="AutoShape 23"/>
          <p:cNvCxnSpPr>
            <a:cxnSpLocks noChangeShapeType="1"/>
            <a:stCxn id="240647" idx="4"/>
          </p:cNvCxnSpPr>
          <p:nvPr/>
        </p:nvCxnSpPr>
        <p:spPr bwMode="auto">
          <a:xfrm flipV="1">
            <a:off x="9715710" y="2558124"/>
            <a:ext cx="881117" cy="1758960"/>
          </a:xfrm>
          <a:prstGeom prst="straightConnector1">
            <a:avLst/>
          </a:prstGeom>
          <a:noFill/>
          <a:ln w="12700">
            <a:solidFill>
              <a:srgbClr val="CC0000"/>
            </a:solidFill>
            <a:round/>
            <a:headEnd/>
            <a:tailEnd type="triangle" w="lg" len="lg"/>
          </a:ln>
          <a:effectLst/>
        </p:spPr>
      </p:cxnSp>
      <p:cxnSp>
        <p:nvCxnSpPr>
          <p:cNvPr id="240664" name="AutoShape 24"/>
          <p:cNvCxnSpPr>
            <a:cxnSpLocks noChangeShapeType="1"/>
            <a:stCxn id="240646" idx="4"/>
          </p:cNvCxnSpPr>
          <p:nvPr/>
        </p:nvCxnSpPr>
        <p:spPr bwMode="auto">
          <a:xfrm flipV="1">
            <a:off x="9715710" y="3087324"/>
            <a:ext cx="881117" cy="1499400"/>
          </a:xfrm>
          <a:prstGeom prst="straightConnector1">
            <a:avLst/>
          </a:prstGeom>
          <a:noFill/>
          <a:ln w="12700">
            <a:solidFill>
              <a:srgbClr val="CC0000"/>
            </a:solidFill>
            <a:round/>
            <a:headEnd/>
            <a:tailEnd type="triangle" w="lg" len="lg"/>
          </a:ln>
          <a:effectLst/>
        </p:spPr>
      </p:cxnSp>
      <p:cxnSp>
        <p:nvCxnSpPr>
          <p:cNvPr id="240665" name="AutoShape 25"/>
          <p:cNvCxnSpPr>
            <a:cxnSpLocks noChangeShapeType="1"/>
            <a:stCxn id="240645" idx="4"/>
          </p:cNvCxnSpPr>
          <p:nvPr/>
        </p:nvCxnSpPr>
        <p:spPr bwMode="auto">
          <a:xfrm flipV="1">
            <a:off x="9715710" y="3619044"/>
            <a:ext cx="881117" cy="1237320"/>
          </a:xfrm>
          <a:prstGeom prst="straightConnector1">
            <a:avLst/>
          </a:prstGeom>
          <a:noFill/>
          <a:ln w="12700">
            <a:solidFill>
              <a:srgbClr val="CC0000"/>
            </a:solidFill>
            <a:round/>
            <a:headEnd/>
            <a:tailEnd type="triangle" w="lg" len="lg"/>
          </a:ln>
          <a:effectLst/>
        </p:spPr>
      </p:cxnSp>
      <p:sp>
        <p:nvSpPr>
          <p:cNvPr id="240668" name="AutoShape 28"/>
          <p:cNvSpPr>
            <a:spLocks noChangeArrowheads="1"/>
          </p:cNvSpPr>
          <p:nvPr/>
        </p:nvSpPr>
        <p:spPr bwMode="auto">
          <a:xfrm>
            <a:off x="10571426" y="5180532"/>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40669" name="AutoShape 29"/>
          <p:cNvSpPr>
            <a:spLocks noChangeArrowheads="1"/>
          </p:cNvSpPr>
          <p:nvPr/>
        </p:nvSpPr>
        <p:spPr bwMode="auto">
          <a:xfrm>
            <a:off x="10596826" y="36518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40670" name="AutoShape 30"/>
          <p:cNvSpPr>
            <a:spLocks noChangeArrowheads="1"/>
          </p:cNvSpPr>
          <p:nvPr/>
        </p:nvSpPr>
        <p:spPr bwMode="auto">
          <a:xfrm>
            <a:off x="10596826" y="338216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40671" name="AutoShape 31"/>
          <p:cNvSpPr>
            <a:spLocks noChangeArrowheads="1"/>
          </p:cNvSpPr>
          <p:nvPr/>
        </p:nvSpPr>
        <p:spPr bwMode="auto">
          <a:xfrm>
            <a:off x="10596826" y="31226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40672" name="AutoShape 32"/>
          <p:cNvSpPr>
            <a:spLocks noChangeArrowheads="1"/>
          </p:cNvSpPr>
          <p:nvPr/>
        </p:nvSpPr>
        <p:spPr bwMode="auto">
          <a:xfrm>
            <a:off x="10596826" y="285296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4</a:t>
            </a:r>
          </a:p>
        </p:txBody>
      </p:sp>
      <p:sp>
        <p:nvSpPr>
          <p:cNvPr id="240673" name="AutoShape 33"/>
          <p:cNvSpPr>
            <a:spLocks noChangeArrowheads="1"/>
          </p:cNvSpPr>
          <p:nvPr/>
        </p:nvSpPr>
        <p:spPr bwMode="auto">
          <a:xfrm>
            <a:off x="10596826" y="2583324"/>
            <a:ext cx="812800" cy="37044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3</a:t>
            </a:r>
          </a:p>
        </p:txBody>
      </p:sp>
      <p:sp>
        <p:nvSpPr>
          <p:cNvPr id="240674" name="AutoShape 34"/>
          <p:cNvSpPr>
            <a:spLocks noChangeArrowheads="1"/>
          </p:cNvSpPr>
          <p:nvPr/>
        </p:nvSpPr>
        <p:spPr bwMode="auto">
          <a:xfrm>
            <a:off x="10596826" y="232124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40675" name="AutoShape 35"/>
          <p:cNvSpPr>
            <a:spLocks noChangeArrowheads="1"/>
          </p:cNvSpPr>
          <p:nvPr/>
        </p:nvSpPr>
        <p:spPr bwMode="auto">
          <a:xfrm>
            <a:off x="10596826" y="205160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1</a:t>
            </a:r>
          </a:p>
        </p:txBody>
      </p:sp>
      <p:sp>
        <p:nvSpPr>
          <p:cNvPr id="240676" name="AutoShape 36"/>
          <p:cNvSpPr>
            <a:spLocks noChangeArrowheads="1"/>
          </p:cNvSpPr>
          <p:nvPr/>
        </p:nvSpPr>
        <p:spPr bwMode="auto">
          <a:xfrm>
            <a:off x="10596826" y="1792044"/>
            <a:ext cx="812800" cy="372960"/>
          </a:xfrm>
          <a:prstGeom prst="cube">
            <a:avLst>
              <a:gd name="adj" fmla="val 26565"/>
            </a:avLst>
          </a:prstGeom>
          <a:solidFill>
            <a:schemeClr val="accent1"/>
          </a:solidFill>
          <a:ln w="12700">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sp>
        <p:nvSpPr>
          <p:cNvPr id="240682" name="Line 42"/>
          <p:cNvSpPr>
            <a:spLocks noChangeShapeType="1"/>
          </p:cNvSpPr>
          <p:nvPr/>
        </p:nvSpPr>
        <p:spPr bwMode="auto">
          <a:xfrm>
            <a:off x="9758626" y="2031444"/>
            <a:ext cx="838200" cy="289800"/>
          </a:xfrm>
          <a:prstGeom prst="line">
            <a:avLst/>
          </a:prstGeom>
          <a:noFill/>
          <a:ln w="19050">
            <a:solidFill>
              <a:srgbClr val="00B050"/>
            </a:solidFill>
            <a:round/>
            <a:headEnd/>
            <a:tailEnd type="triangle" w="lg" len="lg"/>
          </a:ln>
          <a:effectLst/>
        </p:spPr>
        <p:txBody>
          <a:bodyPr/>
          <a:lstStyle/>
          <a:p>
            <a:endParaRPr lang="en-US"/>
          </a:p>
        </p:txBody>
      </p:sp>
      <p:sp>
        <p:nvSpPr>
          <p:cNvPr id="2" name="Rectangle 1"/>
          <p:cNvSpPr/>
          <p:nvPr/>
        </p:nvSpPr>
        <p:spPr>
          <a:xfrm>
            <a:off x="1607942" y="1713646"/>
            <a:ext cx="4572000" cy="923330"/>
          </a:xfrm>
          <a:prstGeom prst="rect">
            <a:avLst/>
          </a:prstGeom>
          <a:solidFill>
            <a:schemeClr val="bg1">
              <a:lumMod val="85000"/>
            </a:schemeClr>
          </a:solidFill>
        </p:spPr>
        <p:txBody>
          <a:bodyPr>
            <a:spAutoFit/>
          </a:bodyPr>
          <a:lstStyle/>
          <a:p>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tid</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threadIdx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srgbClr val="C00000"/>
                </a:solidFill>
                <a:latin typeface="Consolas" pitchFamily="49" charset="0"/>
                <a:cs typeface="Consolas" pitchFamily="49" charset="0"/>
              </a:rPr>
              <a:t>shared[2*</a:t>
            </a:r>
            <a:r>
              <a:rPr lang="en-US" dirty="0" err="1">
                <a:solidFill>
                  <a:srgbClr val="C00000"/>
                </a:solidFill>
                <a:latin typeface="Consolas" pitchFamily="49" charset="0"/>
                <a:cs typeface="Consolas" pitchFamily="49" charset="0"/>
              </a:rPr>
              <a:t>tid</a:t>
            </a:r>
            <a:r>
              <a:rPr lang="en-US" dirty="0">
                <a:solidFill>
                  <a:srgbClr val="C00000"/>
                </a:solidFill>
                <a:latin typeface="Consolas" pitchFamily="49" charset="0"/>
                <a:cs typeface="Consolas" pitchFamily="49" charset="0"/>
              </a:rPr>
              <a:t>  ] = global[2*</a:t>
            </a:r>
            <a:r>
              <a:rPr lang="en-US" dirty="0" err="1">
                <a:solidFill>
                  <a:srgbClr val="C00000"/>
                </a:solidFill>
                <a:latin typeface="Consolas" pitchFamily="49" charset="0"/>
                <a:cs typeface="Consolas" pitchFamily="49" charset="0"/>
              </a:rPr>
              <a:t>tid</a:t>
            </a:r>
            <a:r>
              <a:rPr lang="en-US" dirty="0">
                <a:solidFill>
                  <a:srgbClr val="C00000"/>
                </a:solidFill>
                <a:latin typeface="Consolas" pitchFamily="49" charset="0"/>
                <a:cs typeface="Consolas" pitchFamily="49" charset="0"/>
              </a:rPr>
              <a:t>  ];</a:t>
            </a:r>
          </a:p>
          <a:p>
            <a:r>
              <a:rPr lang="en-US" dirty="0">
                <a:solidFill>
                  <a:srgbClr val="00B050"/>
                </a:solidFill>
                <a:latin typeface="Consolas" pitchFamily="49" charset="0"/>
                <a:cs typeface="Consolas" pitchFamily="49" charset="0"/>
              </a:rPr>
              <a:t>shared[2*tid+1] = global[2*tid+1];</a:t>
            </a:r>
          </a:p>
        </p:txBody>
      </p:sp>
      <p:sp>
        <p:nvSpPr>
          <p:cNvPr id="45" name="Line 42"/>
          <p:cNvSpPr>
            <a:spLocks noChangeShapeType="1"/>
          </p:cNvSpPr>
          <p:nvPr/>
        </p:nvSpPr>
        <p:spPr bwMode="auto">
          <a:xfrm>
            <a:off x="9758289" y="2321244"/>
            <a:ext cx="838200" cy="531720"/>
          </a:xfrm>
          <a:prstGeom prst="line">
            <a:avLst/>
          </a:prstGeom>
          <a:noFill/>
          <a:ln w="19050">
            <a:solidFill>
              <a:srgbClr val="00B050"/>
            </a:solidFill>
            <a:round/>
            <a:headEnd/>
            <a:tailEnd type="triangle" w="lg" len="lg"/>
          </a:ln>
          <a:effectLst/>
        </p:spPr>
        <p:txBody>
          <a:bodyPr/>
          <a:lstStyle/>
          <a:p>
            <a:endParaRPr lang="en-US"/>
          </a:p>
        </p:txBody>
      </p:sp>
      <p:sp>
        <p:nvSpPr>
          <p:cNvPr id="46" name="Line 42"/>
          <p:cNvSpPr>
            <a:spLocks noChangeShapeType="1"/>
          </p:cNvSpPr>
          <p:nvPr/>
        </p:nvSpPr>
        <p:spPr bwMode="auto">
          <a:xfrm>
            <a:off x="9708404" y="2555604"/>
            <a:ext cx="863022" cy="798840"/>
          </a:xfrm>
          <a:prstGeom prst="line">
            <a:avLst/>
          </a:prstGeom>
          <a:noFill/>
          <a:ln w="19050">
            <a:solidFill>
              <a:srgbClr val="00B050"/>
            </a:solidFill>
            <a:round/>
            <a:headEnd/>
            <a:tailEnd type="triangle" w="lg" len="lg"/>
          </a:ln>
          <a:effectLst/>
        </p:spPr>
        <p:txBody>
          <a:bodyPr/>
          <a:lstStyle/>
          <a:p>
            <a:endParaRPr lang="en-US"/>
          </a:p>
        </p:txBody>
      </p:sp>
      <p:sp>
        <p:nvSpPr>
          <p:cNvPr id="47" name="Line 42"/>
          <p:cNvSpPr>
            <a:spLocks noChangeShapeType="1"/>
          </p:cNvSpPr>
          <p:nvPr/>
        </p:nvSpPr>
        <p:spPr bwMode="auto">
          <a:xfrm>
            <a:off x="9708404" y="2828632"/>
            <a:ext cx="888422" cy="1097012"/>
          </a:xfrm>
          <a:prstGeom prst="line">
            <a:avLst/>
          </a:prstGeom>
          <a:noFill/>
          <a:ln w="19050">
            <a:solidFill>
              <a:srgbClr val="00B050"/>
            </a:solidFill>
            <a:round/>
            <a:headEnd/>
            <a:tailEnd type="triangle" w="lg" len="lg"/>
          </a:ln>
          <a:effectLst/>
        </p:spPr>
        <p:txBody>
          <a:bodyPr/>
          <a:lstStyle/>
          <a:p>
            <a:endParaRPr lang="en-US"/>
          </a:p>
        </p:txBody>
      </p:sp>
      <p:grpSp>
        <p:nvGrpSpPr>
          <p:cNvPr id="48" name="Group 37"/>
          <p:cNvGrpSpPr>
            <a:grpSpLocks/>
          </p:cNvGrpSpPr>
          <p:nvPr/>
        </p:nvGrpSpPr>
        <p:grpSpPr bwMode="auto">
          <a:xfrm>
            <a:off x="9285630" y="5068644"/>
            <a:ext cx="63158" cy="298694"/>
            <a:chOff x="2400" y="2832"/>
            <a:chExt cx="48" cy="240"/>
          </a:xfrm>
        </p:grpSpPr>
        <p:sp>
          <p:nvSpPr>
            <p:cNvPr id="49"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0"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1"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gr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2" name="Group 37"/>
          <p:cNvGrpSpPr>
            <a:grpSpLocks/>
          </p:cNvGrpSpPr>
          <p:nvPr/>
        </p:nvGrpSpPr>
        <p:grpSpPr bwMode="auto">
          <a:xfrm>
            <a:off x="10941998" y="4422196"/>
            <a:ext cx="63158" cy="298694"/>
            <a:chOff x="2400" y="2832"/>
            <a:chExt cx="48" cy="240"/>
          </a:xfrm>
        </p:grpSpPr>
        <p:sp>
          <p:nvSpPr>
            <p:cNvPr id="53"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4"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5"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grpSp>
      <p:grpSp>
        <p:nvGrpSpPr>
          <p:cNvPr id="56" name="Group 37"/>
          <p:cNvGrpSpPr>
            <a:grpSpLocks/>
          </p:cNvGrpSpPr>
          <p:nvPr/>
        </p:nvGrpSpPr>
        <p:grpSpPr bwMode="auto">
          <a:xfrm>
            <a:off x="9311889" y="3401657"/>
            <a:ext cx="63158" cy="298694"/>
            <a:chOff x="2400" y="2832"/>
            <a:chExt cx="48" cy="240"/>
          </a:xfrm>
        </p:grpSpPr>
        <p:sp>
          <p:nvSpPr>
            <p:cNvPr id="57"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8"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9"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2919221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6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6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06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06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6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06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06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06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06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82" grpId="0" animBg="1"/>
      <p:bldP spid="45" grpId="0" animBg="1"/>
      <p:bldP spid="46" grpId="0" animBg="1"/>
      <p:bldP spid="4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sz="3500" dirty="0"/>
              <a:t>A better array access pattern: Revisiting example on previous slide</a:t>
            </a:r>
          </a:p>
        </p:txBody>
      </p:sp>
      <p:sp>
        <p:nvSpPr>
          <p:cNvPr id="242691" name="Rectangle 3"/>
          <p:cNvSpPr>
            <a:spLocks noGrp="1" noChangeArrowheads="1"/>
          </p:cNvSpPr>
          <p:nvPr>
            <p:ph type="body" idx="4294967295"/>
          </p:nvPr>
        </p:nvSpPr>
        <p:spPr>
          <a:xfrm>
            <a:off x="385102" y="2408053"/>
            <a:ext cx="7056039" cy="1079500"/>
          </a:xfrm>
        </p:spPr>
        <p:txBody>
          <a:bodyPr/>
          <a:lstStyle/>
          <a:p>
            <a:pPr marL="457200" indent="-457200"/>
            <a:r>
              <a:rPr lang="en-US" sz="1800" dirty="0"/>
              <a:t>Here’s a better way of doing it</a:t>
            </a:r>
          </a:p>
          <a:p>
            <a:pPr marL="806450" lvl="1" indent="-457200"/>
            <a:r>
              <a:rPr lang="en-US" sz="1400" dirty="0"/>
              <a:t>Each thread loads one element in every consecutive group of </a:t>
            </a:r>
            <a:r>
              <a:rPr lang="en-US" sz="1400" dirty="0" err="1"/>
              <a:t>blockDim</a:t>
            </a:r>
            <a:r>
              <a:rPr lang="en-US" sz="1400" dirty="0"/>
              <a:t> elements.</a:t>
            </a:r>
          </a:p>
        </p:txBody>
      </p:sp>
      <p:sp>
        <p:nvSpPr>
          <p:cNvPr id="2" name="Rectangle 1"/>
          <p:cNvSpPr/>
          <p:nvPr/>
        </p:nvSpPr>
        <p:spPr>
          <a:xfrm>
            <a:off x="939801" y="3324602"/>
            <a:ext cx="6019799" cy="584775"/>
          </a:xfrm>
          <a:prstGeom prst="rect">
            <a:avLst/>
          </a:prstGeom>
          <a:solidFill>
            <a:schemeClr val="bg1">
              <a:lumMod val="85000"/>
            </a:schemeClr>
          </a:solidFill>
        </p:spPr>
        <p:txBody>
          <a:bodyPr wrap="square">
            <a:spAutoFit/>
          </a:bodyPr>
          <a:lstStyle/>
          <a:p>
            <a:r>
              <a:rPr lang="en-US" sz="1600" dirty="0">
                <a:latin typeface="Consolas" pitchFamily="49" charset="0"/>
                <a:cs typeface="Consolas" pitchFamily="49" charset="0"/>
              </a:rPr>
              <a:t>shared[</a:t>
            </a:r>
            <a:r>
              <a:rPr lang="en-US" sz="1600" dirty="0" err="1">
                <a:latin typeface="Consolas" pitchFamily="49" charset="0"/>
                <a:cs typeface="Consolas" pitchFamily="49" charset="0"/>
              </a:rPr>
              <a:t>tid</a:t>
            </a:r>
            <a:r>
              <a:rPr lang="en-US" sz="1600" dirty="0">
                <a:latin typeface="Consolas" pitchFamily="49" charset="0"/>
                <a:cs typeface="Consolas" pitchFamily="49" charset="0"/>
              </a:rPr>
              <a:t>] = global[</a:t>
            </a:r>
            <a:r>
              <a:rPr lang="en-US" sz="1600" dirty="0" err="1">
                <a:latin typeface="Consolas" pitchFamily="49" charset="0"/>
                <a:cs typeface="Consolas" pitchFamily="49" charset="0"/>
              </a:rPr>
              <a:t>tid</a:t>
            </a:r>
            <a:r>
              <a:rPr lang="en-US" sz="1600" dirty="0">
                <a:latin typeface="Consolas" pitchFamily="49" charset="0"/>
                <a:cs typeface="Consolas" pitchFamily="49" charset="0"/>
              </a:rPr>
              <a:t>];</a:t>
            </a:r>
          </a:p>
          <a:p>
            <a:r>
              <a:rPr lang="en-US" sz="1600" dirty="0">
                <a:latin typeface="Consolas" pitchFamily="49" charset="0"/>
                <a:cs typeface="Consolas" pitchFamily="49" charset="0"/>
              </a:rPr>
              <a:t>shared[</a:t>
            </a:r>
            <a:r>
              <a:rPr lang="en-US" sz="1600" dirty="0" err="1">
                <a:latin typeface="Consolas" pitchFamily="49" charset="0"/>
                <a:cs typeface="Consolas" pitchFamily="49" charset="0"/>
              </a:rPr>
              <a:t>tid</a:t>
            </a:r>
            <a:r>
              <a:rPr lang="en-US" sz="1600" dirty="0">
                <a:latin typeface="Consolas" pitchFamily="49" charset="0"/>
                <a:cs typeface="Consolas" pitchFamily="49" charset="0"/>
              </a:rPr>
              <a:t> + </a:t>
            </a:r>
            <a:r>
              <a:rPr lang="en-US" sz="1600" dirty="0" err="1">
                <a:solidFill>
                  <a:srgbClr val="FF00FF"/>
                </a:solidFill>
                <a:latin typeface="Consolas" pitchFamily="49" charset="0"/>
                <a:cs typeface="Consolas" pitchFamily="49" charset="0"/>
              </a:rPr>
              <a:t>blockDim</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 = global[</a:t>
            </a:r>
            <a:r>
              <a:rPr lang="en-US" sz="1600" dirty="0" err="1">
                <a:solidFill>
                  <a:prstClr val="black"/>
                </a:solidFill>
                <a:latin typeface="Consolas" pitchFamily="49" charset="0"/>
                <a:cs typeface="Consolas" pitchFamily="49" charset="0"/>
              </a:rPr>
              <a:t>tid</a:t>
            </a:r>
            <a:r>
              <a:rPr lang="en-US" sz="1600" dirty="0">
                <a:solidFill>
                  <a:prstClr val="black"/>
                </a:solidFill>
                <a:latin typeface="Consolas" pitchFamily="49" charset="0"/>
                <a:cs typeface="Consolas" pitchFamily="49" charset="0"/>
              </a:rPr>
              <a:t> + </a:t>
            </a:r>
            <a:r>
              <a:rPr lang="en-US" sz="1600" dirty="0" err="1">
                <a:solidFill>
                  <a:srgbClr val="FF00FF"/>
                </a:solidFill>
                <a:latin typeface="Consolas" pitchFamily="49" charset="0"/>
                <a:cs typeface="Consolas" pitchFamily="49" charset="0"/>
              </a:rPr>
              <a:t>blockDim</a:t>
            </a:r>
            <a:r>
              <a:rPr lang="en-US" sz="1600" dirty="0" err="1">
                <a:solidFill>
                  <a:prstClr val="black"/>
                </a:solidFill>
                <a:latin typeface="Consolas" pitchFamily="49" charset="0"/>
                <a:cs typeface="Consolas" pitchFamily="49" charset="0"/>
              </a:rPr>
              <a:t>.x</a:t>
            </a:r>
            <a:r>
              <a:rPr lang="en-US" sz="1600" dirty="0">
                <a:solidFill>
                  <a:prstClr val="black"/>
                </a:solidFill>
                <a:latin typeface="Consolas" pitchFamily="49" charset="0"/>
                <a:cs typeface="Consolas"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p:cNvGrpSpPr/>
          <p:nvPr/>
        </p:nvGrpSpPr>
        <p:grpSpPr>
          <a:xfrm>
            <a:off x="7848600" y="1981200"/>
            <a:ext cx="2667000" cy="4038600"/>
            <a:chOff x="7848600" y="1981200"/>
            <a:chExt cx="2667000" cy="4038600"/>
          </a:xfrm>
        </p:grpSpPr>
        <p:sp>
          <p:nvSpPr>
            <p:cNvPr id="242694" name="AutoShape 6"/>
            <p:cNvSpPr>
              <a:spLocks noChangeArrowheads="1"/>
            </p:cNvSpPr>
            <p:nvPr/>
          </p:nvSpPr>
          <p:spPr bwMode="auto">
            <a:xfrm>
              <a:off x="9626600" y="5550195"/>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Bank 31</a:t>
              </a:r>
            </a:p>
          </p:txBody>
        </p:sp>
        <p:sp>
          <p:nvSpPr>
            <p:cNvPr id="242695" name="AutoShape 7"/>
            <p:cNvSpPr>
              <a:spLocks noChangeArrowheads="1"/>
            </p:cNvSpPr>
            <p:nvPr/>
          </p:nvSpPr>
          <p:spPr bwMode="auto">
            <a:xfrm>
              <a:off x="9626600" y="4329223"/>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7</a:t>
              </a:r>
            </a:p>
          </p:txBody>
        </p:sp>
        <p:sp>
          <p:nvSpPr>
            <p:cNvPr id="242696" name="AutoShape 8"/>
            <p:cNvSpPr>
              <a:spLocks noChangeArrowheads="1"/>
            </p:cNvSpPr>
            <p:nvPr/>
          </p:nvSpPr>
          <p:spPr bwMode="auto">
            <a:xfrm>
              <a:off x="9626600" y="3988760"/>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6</a:t>
              </a:r>
            </a:p>
          </p:txBody>
        </p:sp>
        <p:sp>
          <p:nvSpPr>
            <p:cNvPr id="242697" name="AutoShape 9"/>
            <p:cNvSpPr>
              <a:spLocks noChangeArrowheads="1"/>
            </p:cNvSpPr>
            <p:nvPr/>
          </p:nvSpPr>
          <p:spPr bwMode="auto">
            <a:xfrm>
              <a:off x="9626600" y="3660037"/>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5</a:t>
              </a:r>
            </a:p>
          </p:txBody>
        </p:sp>
        <p:sp>
          <p:nvSpPr>
            <p:cNvPr id="242698" name="AutoShape 10"/>
            <p:cNvSpPr>
              <a:spLocks noChangeArrowheads="1"/>
            </p:cNvSpPr>
            <p:nvPr/>
          </p:nvSpPr>
          <p:spPr bwMode="auto">
            <a:xfrm>
              <a:off x="9626600" y="3319573"/>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4</a:t>
              </a:r>
            </a:p>
          </p:txBody>
        </p:sp>
        <p:sp>
          <p:nvSpPr>
            <p:cNvPr id="242699" name="AutoShape 11"/>
            <p:cNvSpPr>
              <a:spLocks noChangeArrowheads="1"/>
            </p:cNvSpPr>
            <p:nvPr/>
          </p:nvSpPr>
          <p:spPr bwMode="auto">
            <a:xfrm>
              <a:off x="9626600" y="2979110"/>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3</a:t>
              </a:r>
            </a:p>
          </p:txBody>
        </p:sp>
        <p:sp>
          <p:nvSpPr>
            <p:cNvPr id="242700" name="AutoShape 12"/>
            <p:cNvSpPr>
              <a:spLocks noChangeArrowheads="1"/>
            </p:cNvSpPr>
            <p:nvPr/>
          </p:nvSpPr>
          <p:spPr bwMode="auto">
            <a:xfrm>
              <a:off x="9626600" y="2650387"/>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2</a:t>
              </a:r>
            </a:p>
          </p:txBody>
        </p:sp>
        <p:sp>
          <p:nvSpPr>
            <p:cNvPr id="242701" name="AutoShape 13"/>
            <p:cNvSpPr>
              <a:spLocks noChangeArrowheads="1"/>
            </p:cNvSpPr>
            <p:nvPr/>
          </p:nvSpPr>
          <p:spPr bwMode="auto">
            <a:xfrm>
              <a:off x="9626600" y="2309923"/>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1</a:t>
              </a:r>
            </a:p>
          </p:txBody>
        </p:sp>
        <p:sp>
          <p:nvSpPr>
            <p:cNvPr id="242702" name="AutoShape 14"/>
            <p:cNvSpPr>
              <a:spLocks noChangeArrowheads="1"/>
            </p:cNvSpPr>
            <p:nvPr/>
          </p:nvSpPr>
          <p:spPr bwMode="auto">
            <a:xfrm>
              <a:off x="9626600" y="1981200"/>
              <a:ext cx="889000" cy="469605"/>
            </a:xfrm>
            <a:prstGeom prst="cube">
              <a:avLst>
                <a:gd name="adj" fmla="val 26565"/>
              </a:avLst>
            </a:prstGeom>
            <a:solidFill>
              <a:schemeClr val="accent1"/>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Bank 0</a:t>
              </a:r>
            </a:p>
          </p:txBody>
        </p:sp>
        <p:sp>
          <p:nvSpPr>
            <p:cNvPr id="242708" name="AutoShape 20"/>
            <p:cNvSpPr>
              <a:spLocks noChangeArrowheads="1"/>
            </p:cNvSpPr>
            <p:nvPr/>
          </p:nvSpPr>
          <p:spPr bwMode="auto">
            <a:xfrm>
              <a:off x="7848600" y="5550195"/>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dirty="0">
                  <a:solidFill>
                    <a:schemeClr val="bg1"/>
                  </a:solidFill>
                  <a:latin typeface="Arial" pitchFamily="34" charset="0"/>
                </a:rPr>
                <a:t>Thread 31</a:t>
              </a:r>
            </a:p>
          </p:txBody>
        </p:sp>
        <p:sp>
          <p:nvSpPr>
            <p:cNvPr id="242709" name="AutoShape 21"/>
            <p:cNvSpPr>
              <a:spLocks noChangeArrowheads="1"/>
            </p:cNvSpPr>
            <p:nvPr/>
          </p:nvSpPr>
          <p:spPr bwMode="auto">
            <a:xfrm>
              <a:off x="7848600" y="4329223"/>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7</a:t>
              </a:r>
            </a:p>
          </p:txBody>
        </p:sp>
        <p:sp>
          <p:nvSpPr>
            <p:cNvPr id="242710" name="AutoShape 22"/>
            <p:cNvSpPr>
              <a:spLocks noChangeArrowheads="1"/>
            </p:cNvSpPr>
            <p:nvPr/>
          </p:nvSpPr>
          <p:spPr bwMode="auto">
            <a:xfrm>
              <a:off x="7848600" y="3988760"/>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6</a:t>
              </a:r>
            </a:p>
          </p:txBody>
        </p:sp>
        <p:sp>
          <p:nvSpPr>
            <p:cNvPr id="242711" name="AutoShape 23"/>
            <p:cNvSpPr>
              <a:spLocks noChangeArrowheads="1"/>
            </p:cNvSpPr>
            <p:nvPr/>
          </p:nvSpPr>
          <p:spPr bwMode="auto">
            <a:xfrm>
              <a:off x="7848600" y="3660037"/>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5</a:t>
              </a:r>
            </a:p>
          </p:txBody>
        </p:sp>
        <p:sp>
          <p:nvSpPr>
            <p:cNvPr id="242712" name="AutoShape 24"/>
            <p:cNvSpPr>
              <a:spLocks noChangeArrowheads="1"/>
            </p:cNvSpPr>
            <p:nvPr/>
          </p:nvSpPr>
          <p:spPr bwMode="auto">
            <a:xfrm>
              <a:off x="7848600" y="3319573"/>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4</a:t>
              </a:r>
            </a:p>
          </p:txBody>
        </p:sp>
        <p:sp>
          <p:nvSpPr>
            <p:cNvPr id="242713" name="AutoShape 25"/>
            <p:cNvSpPr>
              <a:spLocks noChangeArrowheads="1"/>
            </p:cNvSpPr>
            <p:nvPr/>
          </p:nvSpPr>
          <p:spPr bwMode="auto">
            <a:xfrm>
              <a:off x="7848600" y="2979110"/>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3</a:t>
              </a:r>
            </a:p>
          </p:txBody>
        </p:sp>
        <p:sp>
          <p:nvSpPr>
            <p:cNvPr id="242714" name="AutoShape 26"/>
            <p:cNvSpPr>
              <a:spLocks noChangeArrowheads="1"/>
            </p:cNvSpPr>
            <p:nvPr/>
          </p:nvSpPr>
          <p:spPr bwMode="auto">
            <a:xfrm>
              <a:off x="7848600" y="2650387"/>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2</a:t>
              </a:r>
            </a:p>
          </p:txBody>
        </p:sp>
        <p:sp>
          <p:nvSpPr>
            <p:cNvPr id="242715" name="AutoShape 27"/>
            <p:cNvSpPr>
              <a:spLocks noChangeArrowheads="1"/>
            </p:cNvSpPr>
            <p:nvPr/>
          </p:nvSpPr>
          <p:spPr bwMode="auto">
            <a:xfrm>
              <a:off x="7848600" y="2309923"/>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1</a:t>
              </a:r>
            </a:p>
          </p:txBody>
        </p:sp>
        <p:sp>
          <p:nvSpPr>
            <p:cNvPr id="242716" name="AutoShape 28"/>
            <p:cNvSpPr>
              <a:spLocks noChangeArrowheads="1"/>
            </p:cNvSpPr>
            <p:nvPr/>
          </p:nvSpPr>
          <p:spPr bwMode="auto">
            <a:xfrm>
              <a:off x="7848600" y="1981200"/>
              <a:ext cx="889000" cy="469605"/>
            </a:xfrm>
            <a:prstGeom prst="cube">
              <a:avLst>
                <a:gd name="adj" fmla="val 26565"/>
              </a:avLst>
            </a:prstGeom>
            <a:solidFill>
              <a:schemeClr val="accent2"/>
            </a:solidFill>
            <a:ln w="9525">
              <a:solidFill>
                <a:schemeClr val="tx1"/>
              </a:solidFill>
              <a:miter lim="800000"/>
              <a:headEnd/>
              <a:tailEnd/>
            </a:ln>
            <a:effectLst/>
          </p:spPr>
          <p:txBody>
            <a:bodyPr wrap="none" anchor="ctr"/>
            <a:lstStyle/>
            <a:p>
              <a:pPr algn="ctr"/>
              <a:r>
                <a:rPr lang="en-US" sz="1000">
                  <a:solidFill>
                    <a:schemeClr val="bg1"/>
                  </a:solidFill>
                  <a:latin typeface="Arial" pitchFamily="34" charset="0"/>
                </a:rPr>
                <a:t>Thread 0</a:t>
              </a:r>
            </a:p>
          </p:txBody>
        </p:sp>
        <p:cxnSp>
          <p:nvCxnSpPr>
            <p:cNvPr id="242721" name="AutoShape 33"/>
            <p:cNvCxnSpPr>
              <a:cxnSpLocks noChangeShapeType="1"/>
              <a:stCxn id="242716" idx="4"/>
              <a:endCxn id="242702" idx="2"/>
            </p:cNvCxnSpPr>
            <p:nvPr/>
          </p:nvCxnSpPr>
          <p:spPr bwMode="auto">
            <a:xfrm>
              <a:off x="8663517" y="2278616"/>
              <a:ext cx="963083" cy="0"/>
            </a:xfrm>
            <a:prstGeom prst="straightConnector1">
              <a:avLst/>
            </a:prstGeom>
            <a:noFill/>
            <a:ln w="12700">
              <a:solidFill>
                <a:schemeClr val="tx1"/>
              </a:solidFill>
              <a:round/>
              <a:headEnd/>
              <a:tailEnd type="triangle" w="lg" len="lg"/>
            </a:ln>
            <a:effectLst/>
          </p:spPr>
        </p:cxnSp>
        <p:cxnSp>
          <p:nvCxnSpPr>
            <p:cNvPr id="242722" name="AutoShape 34"/>
            <p:cNvCxnSpPr>
              <a:cxnSpLocks noChangeShapeType="1"/>
              <a:stCxn id="242715" idx="4"/>
              <a:endCxn id="242701" idx="2"/>
            </p:cNvCxnSpPr>
            <p:nvPr/>
          </p:nvCxnSpPr>
          <p:spPr bwMode="auto">
            <a:xfrm>
              <a:off x="8663517" y="2607340"/>
              <a:ext cx="963083" cy="0"/>
            </a:xfrm>
            <a:prstGeom prst="straightConnector1">
              <a:avLst/>
            </a:prstGeom>
            <a:noFill/>
            <a:ln w="12700">
              <a:solidFill>
                <a:schemeClr val="tx1"/>
              </a:solidFill>
              <a:round/>
              <a:headEnd/>
              <a:tailEnd type="triangle" w="lg" len="lg"/>
            </a:ln>
            <a:effectLst/>
          </p:spPr>
        </p:cxnSp>
        <p:cxnSp>
          <p:nvCxnSpPr>
            <p:cNvPr id="242723" name="AutoShape 35"/>
            <p:cNvCxnSpPr>
              <a:cxnSpLocks noChangeShapeType="1"/>
              <a:stCxn id="242714" idx="4"/>
              <a:endCxn id="242700" idx="2"/>
            </p:cNvCxnSpPr>
            <p:nvPr/>
          </p:nvCxnSpPr>
          <p:spPr bwMode="auto">
            <a:xfrm>
              <a:off x="8663517" y="2947803"/>
              <a:ext cx="963083" cy="0"/>
            </a:xfrm>
            <a:prstGeom prst="straightConnector1">
              <a:avLst/>
            </a:prstGeom>
            <a:noFill/>
            <a:ln w="12700">
              <a:solidFill>
                <a:schemeClr val="tx1"/>
              </a:solidFill>
              <a:round/>
              <a:headEnd/>
              <a:tailEnd type="triangle" w="lg" len="lg"/>
            </a:ln>
            <a:effectLst/>
          </p:spPr>
        </p:cxnSp>
        <p:cxnSp>
          <p:nvCxnSpPr>
            <p:cNvPr id="242724" name="AutoShape 36"/>
            <p:cNvCxnSpPr>
              <a:cxnSpLocks noChangeShapeType="1"/>
              <a:stCxn id="242713" idx="4"/>
              <a:endCxn id="242699" idx="2"/>
            </p:cNvCxnSpPr>
            <p:nvPr/>
          </p:nvCxnSpPr>
          <p:spPr bwMode="auto">
            <a:xfrm>
              <a:off x="8663517" y="3276526"/>
              <a:ext cx="963083" cy="0"/>
            </a:xfrm>
            <a:prstGeom prst="straightConnector1">
              <a:avLst/>
            </a:prstGeom>
            <a:noFill/>
            <a:ln w="12700">
              <a:solidFill>
                <a:schemeClr val="tx1"/>
              </a:solidFill>
              <a:round/>
              <a:headEnd/>
              <a:tailEnd type="triangle" w="lg" len="lg"/>
            </a:ln>
            <a:effectLst/>
          </p:spPr>
        </p:cxnSp>
        <p:cxnSp>
          <p:nvCxnSpPr>
            <p:cNvPr id="242725" name="AutoShape 37"/>
            <p:cNvCxnSpPr>
              <a:cxnSpLocks noChangeShapeType="1"/>
              <a:stCxn id="242712" idx="4"/>
              <a:endCxn id="242698" idx="2"/>
            </p:cNvCxnSpPr>
            <p:nvPr/>
          </p:nvCxnSpPr>
          <p:spPr bwMode="auto">
            <a:xfrm>
              <a:off x="8663517" y="3616990"/>
              <a:ext cx="963083" cy="0"/>
            </a:xfrm>
            <a:prstGeom prst="straightConnector1">
              <a:avLst/>
            </a:prstGeom>
            <a:noFill/>
            <a:ln w="12700">
              <a:solidFill>
                <a:schemeClr val="tx1"/>
              </a:solidFill>
              <a:round/>
              <a:headEnd/>
              <a:tailEnd type="triangle" w="lg" len="lg"/>
            </a:ln>
            <a:effectLst/>
          </p:spPr>
        </p:cxnSp>
        <p:cxnSp>
          <p:nvCxnSpPr>
            <p:cNvPr id="242726" name="AutoShape 38"/>
            <p:cNvCxnSpPr>
              <a:cxnSpLocks noChangeShapeType="1"/>
              <a:stCxn id="242711" idx="4"/>
              <a:endCxn id="242697" idx="2"/>
            </p:cNvCxnSpPr>
            <p:nvPr/>
          </p:nvCxnSpPr>
          <p:spPr bwMode="auto">
            <a:xfrm>
              <a:off x="8663517" y="3957453"/>
              <a:ext cx="963083" cy="0"/>
            </a:xfrm>
            <a:prstGeom prst="straightConnector1">
              <a:avLst/>
            </a:prstGeom>
            <a:noFill/>
            <a:ln w="12700">
              <a:solidFill>
                <a:schemeClr val="tx1"/>
              </a:solidFill>
              <a:round/>
              <a:headEnd/>
              <a:tailEnd type="triangle" w="lg" len="lg"/>
            </a:ln>
            <a:effectLst/>
          </p:spPr>
        </p:cxnSp>
        <p:cxnSp>
          <p:nvCxnSpPr>
            <p:cNvPr id="242727" name="AutoShape 39"/>
            <p:cNvCxnSpPr>
              <a:cxnSpLocks noChangeShapeType="1"/>
              <a:stCxn id="242710" idx="4"/>
              <a:endCxn id="242696" idx="2"/>
            </p:cNvCxnSpPr>
            <p:nvPr/>
          </p:nvCxnSpPr>
          <p:spPr bwMode="auto">
            <a:xfrm>
              <a:off x="8663517" y="4286176"/>
              <a:ext cx="963083" cy="0"/>
            </a:xfrm>
            <a:prstGeom prst="straightConnector1">
              <a:avLst/>
            </a:prstGeom>
            <a:noFill/>
            <a:ln w="12700">
              <a:solidFill>
                <a:schemeClr val="tx1"/>
              </a:solidFill>
              <a:round/>
              <a:headEnd/>
              <a:tailEnd type="triangle" w="lg" len="lg"/>
            </a:ln>
            <a:effectLst/>
          </p:spPr>
        </p:cxnSp>
        <p:cxnSp>
          <p:nvCxnSpPr>
            <p:cNvPr id="242728" name="AutoShape 40"/>
            <p:cNvCxnSpPr>
              <a:cxnSpLocks noChangeShapeType="1"/>
              <a:stCxn id="242709" idx="4"/>
              <a:endCxn id="242695" idx="2"/>
            </p:cNvCxnSpPr>
            <p:nvPr/>
          </p:nvCxnSpPr>
          <p:spPr bwMode="auto">
            <a:xfrm>
              <a:off x="8663517" y="4626640"/>
              <a:ext cx="963083" cy="0"/>
            </a:xfrm>
            <a:prstGeom prst="straightConnector1">
              <a:avLst/>
            </a:prstGeom>
            <a:noFill/>
            <a:ln w="12700">
              <a:solidFill>
                <a:schemeClr val="tx1"/>
              </a:solidFill>
              <a:round/>
              <a:headEnd/>
              <a:tailEnd type="triangle" w="lg" len="lg"/>
            </a:ln>
            <a:effectLst/>
          </p:spPr>
        </p:cxnSp>
        <p:cxnSp>
          <p:nvCxnSpPr>
            <p:cNvPr id="242729" name="AutoShape 41"/>
            <p:cNvCxnSpPr>
              <a:cxnSpLocks noChangeShapeType="1"/>
              <a:stCxn id="242708" idx="4"/>
              <a:endCxn id="242694" idx="2"/>
            </p:cNvCxnSpPr>
            <p:nvPr/>
          </p:nvCxnSpPr>
          <p:spPr bwMode="auto">
            <a:xfrm>
              <a:off x="8663517" y="5847612"/>
              <a:ext cx="963083" cy="0"/>
            </a:xfrm>
            <a:prstGeom prst="straightConnector1">
              <a:avLst/>
            </a:prstGeom>
            <a:noFill/>
            <a:ln w="12700">
              <a:solidFill>
                <a:schemeClr val="tx1"/>
              </a:solidFill>
              <a:round/>
              <a:headEnd/>
              <a:tailEnd type="triangle" w="lg" len="lg"/>
            </a:ln>
            <a:effectLst/>
          </p:spPr>
        </p:cxnSp>
        <p:grpSp>
          <p:nvGrpSpPr>
            <p:cNvPr id="44" name="Group 37"/>
            <p:cNvGrpSpPr>
              <a:grpSpLocks/>
            </p:cNvGrpSpPr>
            <p:nvPr/>
          </p:nvGrpSpPr>
          <p:grpSpPr bwMode="auto">
            <a:xfrm>
              <a:off x="8229942" y="5044095"/>
              <a:ext cx="63158" cy="298694"/>
              <a:chOff x="2400" y="2832"/>
              <a:chExt cx="48" cy="240"/>
            </a:xfrm>
          </p:grpSpPr>
          <p:sp>
            <p:nvSpPr>
              <p:cNvPr id="45"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46"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47"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grpSp>
        <p:grpSp>
          <p:nvGrpSpPr>
            <p:cNvPr id="48" name="Group 37"/>
            <p:cNvGrpSpPr>
              <a:grpSpLocks/>
            </p:cNvGrpSpPr>
            <p:nvPr/>
          </p:nvGrpSpPr>
          <p:grpSpPr bwMode="auto">
            <a:xfrm>
              <a:off x="10001592" y="5044095"/>
              <a:ext cx="63158" cy="298694"/>
              <a:chOff x="2400" y="2832"/>
              <a:chExt cx="48" cy="240"/>
            </a:xfrm>
          </p:grpSpPr>
          <p:sp>
            <p:nvSpPr>
              <p:cNvPr id="49" name="Oval 38"/>
              <p:cNvSpPr>
                <a:spLocks noChangeArrowheads="1"/>
              </p:cNvSpPr>
              <p:nvPr/>
            </p:nvSpPr>
            <p:spPr bwMode="auto">
              <a:xfrm>
                <a:off x="2400" y="2832"/>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0" name="Oval 39"/>
              <p:cNvSpPr>
                <a:spLocks noChangeArrowheads="1"/>
              </p:cNvSpPr>
              <p:nvPr/>
            </p:nvSpPr>
            <p:spPr bwMode="auto">
              <a:xfrm>
                <a:off x="2400" y="2928"/>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sp>
            <p:nvSpPr>
              <p:cNvPr id="51" name="Oval 40"/>
              <p:cNvSpPr>
                <a:spLocks noChangeArrowheads="1"/>
              </p:cNvSpPr>
              <p:nvPr/>
            </p:nvSpPr>
            <p:spPr bwMode="auto">
              <a:xfrm>
                <a:off x="2400" y="3024"/>
                <a:ext cx="48" cy="48"/>
              </a:xfrm>
              <a:prstGeom prst="ellipse">
                <a:avLst/>
              </a:prstGeom>
              <a:solidFill>
                <a:schemeClr val="tx1"/>
              </a:solidFill>
              <a:ln w="12700">
                <a:solidFill>
                  <a:schemeClr val="tx1"/>
                </a:solidFill>
                <a:round/>
                <a:headEnd/>
                <a:tailEnd/>
              </a:ln>
              <a:effectLst/>
            </p:spPr>
            <p:txBody>
              <a:bodyPr wrap="none" anchor="ctr"/>
              <a:lstStyle/>
              <a:p>
                <a:endParaRPr lang="en-US"/>
              </a:p>
            </p:txBody>
          </p:sp>
        </p:grpSp>
      </p:grpSp>
    </p:spTree>
    <p:extLst>
      <p:ext uri="{BB962C8B-B14F-4D97-AF65-F5344CB8AC3E}">
        <p14:creationId xmlns:p14="http://schemas.microsoft.com/office/powerpoint/2010/main" val="40152539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00B050"/>
                </a:solidFill>
              </a:rPr>
              <a:t>Device-Level</a:t>
            </a:r>
            <a:r>
              <a:rPr lang="en-US" sz="3400" dirty="0"/>
              <a:t> Scheduler, Comments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Once a block is picked up for execution by one SM, the block does not leave that SM before all threads in that block finish executing the kernel</a:t>
                </a:r>
              </a:p>
              <a:p>
                <a:endParaRPr lang="en-US" dirty="0"/>
              </a:p>
              <a:p>
                <a:endParaRPr lang="en-US" dirty="0"/>
              </a:p>
              <a:p>
                <a:r>
                  <a:rPr lang="en-US" dirty="0"/>
                  <a:t>Once a block is finished &amp; retired, only then can another block land for execution on that SM</a:t>
                </a:r>
              </a:p>
              <a:p>
                <a:pPr lvl="1"/>
                <a:r>
                  <a:rPr lang="en-US" sz="1800" dirty="0"/>
                  <a:t>The Device-Level Scheduler dispatches the next block in line to the SM that indicates that it has excess capacity</a:t>
                </a:r>
              </a:p>
              <a:p>
                <a:endParaRPr lang="en-US" dirty="0"/>
              </a:p>
              <a:p>
                <a:endParaRPr lang="en-US" dirty="0"/>
              </a:p>
              <a:p>
                <a:r>
                  <a:rPr lang="en-US" dirty="0"/>
                  <a:t>This explains why it’s good to have many SM in your GPU</a:t>
                </a:r>
              </a:p>
              <a:p>
                <a:pPr lvl="1"/>
                <a:r>
                  <a:rPr lang="en-US" sz="1800" dirty="0"/>
                  <a:t>More SMs </a:t>
                </a:r>
                <a14:m>
                  <m:oMath xmlns:m="http://schemas.openxmlformats.org/officeDocument/2006/math">
                    <m:r>
                      <a:rPr lang="en-US" sz="1800" i="1">
                        <a:latin typeface="Cambria Math" panose="02040503050406030204" pitchFamily="18" charset="0"/>
                      </a:rPr>
                      <m:t>→</m:t>
                    </m:r>
                  </m:oMath>
                </a14:m>
                <a:r>
                  <a:rPr lang="en-US" sz="1800" dirty="0"/>
                  <a:t> more expensive card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solidFill>
                  <a:srgbClr val="000000"/>
                </a:solidFill>
              </a:rPr>
              <a:pPr/>
              <a:t>9</a:t>
            </a:fld>
            <a:endParaRPr lang="en-US" altLang="en-US">
              <a:solidFill>
                <a:srgbClr val="000000"/>
              </a:solidFill>
            </a:endParaRPr>
          </a:p>
        </p:txBody>
      </p:sp>
    </p:spTree>
    <p:extLst>
      <p:ext uri="{BB962C8B-B14F-4D97-AF65-F5344CB8AC3E}">
        <p14:creationId xmlns:p14="http://schemas.microsoft.com/office/powerpoint/2010/main" val="4300298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12393</TotalTime>
  <Words>10076</Words>
  <Application>Microsoft Office PowerPoint</Application>
  <PresentationFormat>Widescreen</PresentationFormat>
  <Paragraphs>1731</Paragraphs>
  <Slides>82</Slides>
  <Notes>64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82</vt:i4>
      </vt:variant>
    </vt:vector>
  </HeadingPairs>
  <TitlesOfParts>
    <vt:vector size="99" baseType="lpstr">
      <vt:lpstr>Arial</vt:lpstr>
      <vt:lpstr>Calibri</vt:lpstr>
      <vt:lpstr>Calibri Light</vt:lpstr>
      <vt:lpstr>Cambria Math</vt:lpstr>
      <vt:lpstr>Consolas</vt:lpstr>
      <vt:lpstr>Corbel</vt:lpstr>
      <vt:lpstr>Courier New</vt:lpstr>
      <vt:lpstr>Palatino</vt:lpstr>
      <vt:lpstr>Tahoma</vt:lpstr>
      <vt:lpstr>Times New Roman</vt:lpstr>
      <vt:lpstr>Wingdings</vt:lpstr>
      <vt:lpstr>Custom Design</vt:lpstr>
      <vt:lpstr>Main</vt:lpstr>
      <vt:lpstr>1_Main</vt:lpstr>
      <vt:lpstr>2_Main</vt:lpstr>
      <vt:lpstr>3_Main</vt:lpstr>
      <vt:lpstr>Visio</vt:lpstr>
      <vt:lpstr>ME759 High Performance Computing for Applications in Engineering  [Spring 2020] </vt:lpstr>
      <vt:lpstr>Quote of the day</vt:lpstr>
      <vt:lpstr>Before we get going…</vt:lpstr>
      <vt:lpstr>PowerPoint Presentation</vt:lpstr>
      <vt:lpstr>[short/important topic]: Thread Index vs. Thread ID [critical in (i) understanding how SIMD is supported in CUDA,  and (ii) understanding the concept of “warp”]</vt:lpstr>
      <vt:lpstr>Thread Execution Scheduling</vt:lpstr>
      <vt:lpstr>High-level Perspective</vt:lpstr>
      <vt:lpstr>Device-Level Scheduler</vt:lpstr>
      <vt:lpstr>Device-Level Scheduler, Comments</vt:lpstr>
      <vt:lpstr>More Recent SM Generations</vt:lpstr>
      <vt:lpstr>SM-Level Schedulers</vt:lpstr>
      <vt:lpstr>Quiz</vt:lpstr>
      <vt:lpstr>SM Warp Scheduling, more details</vt:lpstr>
      <vt:lpstr>Fermi Specifics</vt:lpstr>
      <vt:lpstr>Quick Remarks</vt:lpstr>
      <vt:lpstr>Example, establishing Flop/s performance level: Fermi</vt:lpstr>
      <vt:lpstr>Fermi Specifics</vt:lpstr>
      <vt:lpstr>SM Architecture Specifications (data below refers to ONE SM)</vt:lpstr>
      <vt:lpstr>Technical Specifications and Features</vt:lpstr>
      <vt:lpstr>Organizing Threads into Warps</vt:lpstr>
      <vt:lpstr>Threads are Organized &amp; Executed as Warps</vt:lpstr>
      <vt:lpstr>Why many warps in flight is a good thing</vt:lpstr>
      <vt:lpstr>Execution Configuration, revisiting the concept</vt:lpstr>
      <vt:lpstr>Scheduling: Summing It Up…</vt:lpstr>
      <vt:lpstr>PowerPoint Presentation</vt:lpstr>
      <vt:lpstr>Thread divergence issues</vt:lpstr>
      <vt:lpstr>Thread Divergence in “if-then-else”</vt:lpstr>
      <vt:lpstr>Thread divergence issues</vt:lpstr>
      <vt:lpstr>Thread divergence issues</vt:lpstr>
      <vt:lpstr>Thread divergence issues</vt:lpstr>
      <vt:lpstr>Performance of Divergent Code (1/2)</vt:lpstr>
      <vt:lpstr>Performance of Divergent Code (2/2)</vt:lpstr>
      <vt:lpstr>PowerPoint Presentation</vt:lpstr>
      <vt:lpstr>Thread divergence, VOLTA and TURING</vt:lpstr>
      <vt:lpstr>Handling thread divergence, pre-Volta (Pascal and before)</vt:lpstr>
      <vt:lpstr>Warp Execution Model of Volta and later GPUs</vt:lpstr>
      <vt:lpstr>The schedule optimizer </vt:lpstr>
      <vt:lpstr>Handling thread divergence, Volta and Turing</vt:lpstr>
      <vt:lpstr>Example: Volta thread scheduling helps algorithm implementation</vt:lpstr>
      <vt:lpstr>Handling thread divergence, Volta and Turing</vt:lpstr>
      <vt:lpstr>PowerPoint Presentation</vt:lpstr>
      <vt:lpstr>Fermi: Global Memory </vt:lpstr>
      <vt:lpstr>CUDA Memory Ecosystem, high vantage point [Note: picture assumes two blocks, each with two threads]</vt:lpstr>
      <vt:lpstr>What “register” means in CUDA</vt:lpstr>
      <vt:lpstr>Programmer View of Register File</vt:lpstr>
      <vt:lpstr>Register related: a “level of parsimony” issue</vt:lpstr>
      <vt:lpstr>The Concept of Local Memory [“local”: misnomer]</vt:lpstr>
      <vt:lpstr>Caches &amp; the Shared Memory</vt:lpstr>
      <vt:lpstr>Global, Constant, and Texture Memories</vt:lpstr>
      <vt:lpstr>Memory Access Times</vt:lpstr>
      <vt:lpstr>Storage Locations</vt:lpstr>
      <vt:lpstr>Putting things in perspective: The 3 most important GPU memory spaces</vt:lpstr>
      <vt:lpstr>Example: Matrix Multiplication, Revisited</vt:lpstr>
      <vt:lpstr>A Critique of the Old Matrix Multiplication Example</vt:lpstr>
      <vt:lpstr>Why Revisit the Old Example?</vt:lpstr>
      <vt:lpstr>How to answer an important question: “Could I use Shared Memory?”</vt:lpstr>
      <vt:lpstr>A Common CUDA Programming Pattern: Tiling w/ Shared Memory</vt:lpstr>
      <vt:lpstr>Tiling used for Matrix-Matrix multiplication</vt:lpstr>
      <vt:lpstr>A Block of 16 X 16 Threads</vt:lpstr>
      <vt:lpstr>PowerPoint Presentation</vt:lpstr>
      <vt:lpstr>PowerPoint Presentation</vt:lpstr>
      <vt:lpstr>PowerPoint Presentation</vt:lpstr>
      <vt:lpstr>Synchronization Function</vt:lpstr>
      <vt:lpstr>[warning]  __syncthreads() &amp; thread divergence</vt:lpstr>
      <vt:lpstr>3 Ways to Set Aside Shared Memory</vt:lpstr>
      <vt:lpstr>Memory Layout, Fermi and more recent architectures</vt:lpstr>
      <vt:lpstr>GPU Cache Line</vt:lpstr>
      <vt:lpstr>L1 &amp; L2 Cache Issues [two slide detour – 1/2]</vt:lpstr>
      <vt:lpstr>L1 Cache vs. Shared Memory [two slide detour – 2/2]</vt:lpstr>
      <vt:lpstr>On the architecture of the GPU’s Shared Memory [1/2]</vt:lpstr>
      <vt:lpstr>On the architecture of the GPU’s Shared Memory [1/2]</vt:lpstr>
      <vt:lpstr>On the architecture of the GPU’s Shared Memory [2/2]</vt:lpstr>
      <vt:lpstr>Shared Memory: Transaction Rules &amp; Bank Conflicts</vt:lpstr>
      <vt:lpstr>Shared Memory Bank Conflicts</vt:lpstr>
      <vt:lpstr>Example: How Addresses Map to Banks, for array of float</vt:lpstr>
      <vt:lpstr>Bank Addressing Examples Transactions Involving 4 Byte Words</vt:lpstr>
      <vt:lpstr>Bank Addressing Examples Transactions Involving 4 Byte Words</vt:lpstr>
      <vt:lpstr>Other Examples</vt:lpstr>
      <vt:lpstr>Linear Addressing</vt:lpstr>
      <vt:lpstr>Data types and bank conflicts</vt:lpstr>
      <vt:lpstr>Exercise: Is ShMem access below good or bad?</vt:lpstr>
      <vt:lpstr>A better array access pattern: Revisiting example on previous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407</cp:revision>
  <dcterms:created xsi:type="dcterms:W3CDTF">2018-05-16T17:28:20Z</dcterms:created>
  <dcterms:modified xsi:type="dcterms:W3CDTF">2020-02-17T16:48:41Z</dcterms:modified>
</cp:coreProperties>
</file>